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12192000"/>
  <p:embeddedFontLst>
    <p:embeddedFont>
      <p:font typeface="MiSans" panose="020B0604020202020204" charset="-122"/>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755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0-d2nf84h8bjvh7rlj0950.jpg"/>
          <p:cNvPicPr>
            <a:picLocks noChangeAspect="1"/>
          </p:cNvPicPr>
          <p:nvPr/>
        </p:nvPicPr>
        <p:blipFill>
          <a:blip r:embed="rId3"/>
          <a:srcRect b="17387"/>
          <a:stretch/>
        </p:blipFill>
        <p:spPr>
          <a:xfrm>
            <a:off x="0" y="1131570"/>
            <a:ext cx="12193270" cy="5726430"/>
          </a:xfrm>
          <a:prstGeom prst="rect">
            <a:avLst/>
          </a:prstGeom>
        </p:spPr>
      </p:pic>
      <p:sp>
        <p:nvSpPr>
          <p:cNvPr id="5" name="Text 2"/>
          <p:cNvSpPr/>
          <p:nvPr/>
        </p:nvSpPr>
        <p:spPr>
          <a:xfrm>
            <a:off x="1515745" y="2106295"/>
            <a:ext cx="9159875" cy="987425"/>
          </a:xfrm>
          <a:prstGeom prst="rect">
            <a:avLst/>
          </a:prstGeom>
          <a:noFill/>
          <a:ln/>
        </p:spPr>
        <p:txBody>
          <a:bodyPr wrap="square" lIns="0" tIns="0" rIns="0" bIns="0" rtlCol="0" anchor="t">
            <a:spAutoFit/>
          </a:bodyPr>
          <a:lstStyle/>
          <a:p>
            <a:pPr algn="ctr">
              <a:lnSpc>
                <a:spcPct val="120000"/>
              </a:lnSpc>
            </a:pPr>
            <a:r>
              <a:rPr lang="en-US" sz="5400" dirty="0">
                <a:solidFill>
                  <a:srgbClr val="FFFFFF"/>
                </a:solidFill>
                <a:latin typeface="MiSans" pitchFamily="34" charset="0"/>
                <a:ea typeface="MiSans" pitchFamily="34" charset="-122"/>
                <a:cs typeface="MiSans" pitchFamily="34" charset="-120"/>
              </a:rPr>
              <a:t>Create with Generative AI</a:t>
            </a:r>
            <a:endParaRPr lang="en-US" sz="1600" dirty="0"/>
          </a:p>
        </p:txBody>
      </p:sp>
      <p:sp>
        <p:nvSpPr>
          <p:cNvPr id="6" name="Text 3"/>
          <p:cNvSpPr/>
          <p:nvPr/>
        </p:nvSpPr>
        <p:spPr>
          <a:xfrm>
            <a:off x="4415155" y="5953760"/>
            <a:ext cx="1902460" cy="240109"/>
          </a:xfrm>
          <a:prstGeom prst="rect">
            <a:avLst/>
          </a:prstGeom>
          <a:noFill/>
          <a:ln/>
        </p:spPr>
        <p:txBody>
          <a:bodyPr wrap="square" lIns="0" tIns="0" rIns="0" bIns="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6510020" y="5953760"/>
            <a:ext cx="2066925" cy="233680"/>
          </a:xfrm>
          <a:prstGeom prst="rect">
            <a:avLst/>
          </a:prstGeom>
          <a:noFill/>
          <a:ln/>
        </p:spPr>
        <p:txBody>
          <a:bodyPr wrap="square" lIns="0" tIns="0" rIns="0" bIns="0" rtlCol="0" anchor="t"/>
          <a:lstStyle/>
          <a:p>
            <a:pPr>
              <a:lnSpc>
                <a:spcPct val="100000"/>
              </a:lnSpc>
            </a:pPr>
            <a:r>
              <a:rPr lang="en-US" sz="14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03</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Text &amp; Code Magic</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457065" y="2061210"/>
            <a:ext cx="3399155" cy="8258810"/>
          </a:xfrm>
          <a:prstGeom prst="round2SameRect">
            <a:avLst>
              <a:gd name="adj1" fmla="val 50000"/>
              <a:gd name="adj2" fmla="val 0"/>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457065" y="2061210"/>
            <a:ext cx="3399155" cy="825881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rot="10800000">
            <a:off x="8328660" y="-2260600"/>
            <a:ext cx="3399155" cy="8258810"/>
          </a:xfrm>
          <a:prstGeom prst="round2SameRect">
            <a:avLst>
              <a:gd name="adj1" fmla="val 50000"/>
              <a:gd name="adj2" fmla="val 0"/>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5" name="Text 3"/>
          <p:cNvSpPr/>
          <p:nvPr/>
        </p:nvSpPr>
        <p:spPr>
          <a:xfrm rot="10800000">
            <a:off x="8328660" y="-2260600"/>
            <a:ext cx="3399155" cy="825881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1919605" y="-5283835"/>
            <a:ext cx="8323580" cy="8323580"/>
          </a:xfrm>
          <a:prstGeom prst="ellipse">
            <a:avLst/>
          </a:prstGeom>
          <a:solidFill>
            <a:srgbClr val="FFFFFF">
              <a:alpha val="5098"/>
            </a:srgbClr>
          </a:solidFill>
          <a:ln/>
        </p:spPr>
      </p:sp>
      <p:sp>
        <p:nvSpPr>
          <p:cNvPr id="7" name="Text 5"/>
          <p:cNvSpPr/>
          <p:nvPr/>
        </p:nvSpPr>
        <p:spPr>
          <a:xfrm>
            <a:off x="1919605" y="-5283835"/>
            <a:ext cx="8323580" cy="8323580"/>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768840" y="1196975"/>
            <a:ext cx="4304030" cy="4304030"/>
          </a:xfrm>
          <a:prstGeom prst="ellipse">
            <a:avLst/>
          </a:prstGeom>
          <a:solidFill>
            <a:srgbClr val="FFFFFF">
              <a:alpha val="5098"/>
            </a:srgbClr>
          </a:solidFill>
          <a:ln/>
        </p:spPr>
      </p:sp>
      <p:sp>
        <p:nvSpPr>
          <p:cNvPr id="9" name="Text 7"/>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rot="10800000">
            <a:off x="1952625"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flip="none" rotWithShape="1">
            <a:gsLst>
              <a:gs pos="0">
                <a:srgbClr val="3CACE1"/>
              </a:gs>
              <a:gs pos="7000">
                <a:srgbClr val="3CACE1"/>
              </a:gs>
              <a:gs pos="100000">
                <a:srgbClr val="A9DAF2">
                  <a:alpha val="0"/>
                </a:srgbClr>
              </a:gs>
            </a:gsLst>
            <a:lin ang="17700000" scaled="1"/>
          </a:gradFill>
          <a:ln w="6350">
            <a:gradFill flip="none" rotWithShape="1">
              <a:gsLst>
                <a:gs pos="0">
                  <a:srgbClr val="FFFFFF"/>
                </a:gs>
                <a:gs pos="43000">
                  <a:srgbClr val="FFFFFF">
                    <a:alpha val="0"/>
                  </a:srgbClr>
                </a:gs>
                <a:gs pos="100000">
                  <a:srgbClr val="FFFFFF">
                    <a:alpha val="0"/>
                  </a:srgbClr>
                </a:gs>
              </a:gsLst>
              <a:lin ang="19680000" scaled="1"/>
            </a:gradFill>
            <a:prstDash val="solid"/>
          </a:ln>
        </p:spPr>
      </p:sp>
      <p:sp>
        <p:nvSpPr>
          <p:cNvPr id="11" name="Text 9"/>
          <p:cNvSpPr/>
          <p:nvPr/>
        </p:nvSpPr>
        <p:spPr>
          <a:xfrm rot="10800000">
            <a:off x="1952625" y="4520565"/>
            <a:ext cx="386080" cy="772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rot="10800000" flipH="1">
            <a:off x="2336800"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flip="none" rotWithShape="1">
            <a:gsLst>
              <a:gs pos="0">
                <a:srgbClr val="28A4DE"/>
              </a:gs>
              <a:gs pos="7000">
                <a:srgbClr val="28A4DE"/>
              </a:gs>
              <a:gs pos="100000">
                <a:srgbClr val="A9DAF2">
                  <a:alpha val="0"/>
                </a:srgbClr>
              </a:gs>
            </a:gsLst>
            <a:lin ang="19200000" scaled="1"/>
          </a:gradFill>
          <a:ln w="6350">
            <a:gradFill flip="none" rotWithShape="1">
              <a:gsLst>
                <a:gs pos="0">
                  <a:srgbClr val="FFFFFF"/>
                </a:gs>
                <a:gs pos="54000">
                  <a:srgbClr val="FFFFFF">
                    <a:alpha val="0"/>
                  </a:srgbClr>
                </a:gs>
                <a:gs pos="100000">
                  <a:srgbClr val="FFFFFF">
                    <a:alpha val="0"/>
                  </a:srgbClr>
                </a:gs>
              </a:gsLst>
              <a:lin ang="18120000" scaled="1"/>
            </a:gradFill>
            <a:prstDash val="solid"/>
          </a:ln>
        </p:spPr>
      </p:sp>
      <p:sp>
        <p:nvSpPr>
          <p:cNvPr id="13" name="Text 11"/>
          <p:cNvSpPr/>
          <p:nvPr/>
        </p:nvSpPr>
        <p:spPr>
          <a:xfrm rot="10800000">
            <a:off x="2336800" y="4520565"/>
            <a:ext cx="386080" cy="772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952625" y="4420235"/>
            <a:ext cx="770255" cy="201295"/>
          </a:xfrm>
          <a:prstGeom prst="flowChartDecision">
            <a:avLst/>
          </a:prstGeom>
          <a:gradFill flip="none" rotWithShape="1">
            <a:gsLst>
              <a:gs pos="0">
                <a:srgbClr val="219ED8"/>
              </a:gs>
              <a:gs pos="9000">
                <a:srgbClr val="219ED8"/>
              </a:gs>
              <a:gs pos="100000">
                <a:srgbClr val="7EC9EB"/>
              </a:gs>
            </a:gsLst>
            <a:lin ang="16200000" scaled="1"/>
          </a:gradFill>
          <a:ln/>
        </p:spPr>
      </p:sp>
      <p:sp>
        <p:nvSpPr>
          <p:cNvPr id="15" name="Text 13"/>
          <p:cNvSpPr/>
          <p:nvPr/>
        </p:nvSpPr>
        <p:spPr>
          <a:xfrm>
            <a:off x="1952625" y="4420235"/>
            <a:ext cx="770255" cy="20129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rot="10800000">
            <a:off x="97409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flip="none" rotWithShape="1">
            <a:gsLst>
              <a:gs pos="0">
                <a:srgbClr val="3CACE1"/>
              </a:gs>
              <a:gs pos="7000">
                <a:srgbClr val="3CACE1"/>
              </a:gs>
              <a:gs pos="100000">
                <a:srgbClr val="A9DAF2">
                  <a:alpha val="0"/>
                </a:srgbClr>
              </a:gs>
            </a:gsLst>
            <a:lin ang="17700000" scaled="1"/>
          </a:gradFill>
          <a:ln w="15875">
            <a:gradFill flip="none" rotWithShape="1">
              <a:gsLst>
                <a:gs pos="0">
                  <a:srgbClr val="FFFFFF"/>
                </a:gs>
                <a:gs pos="43000">
                  <a:srgbClr val="FFFFFF">
                    <a:alpha val="0"/>
                  </a:srgbClr>
                </a:gs>
                <a:gs pos="100000">
                  <a:srgbClr val="FFFFFF">
                    <a:alpha val="0"/>
                  </a:srgbClr>
                </a:gs>
              </a:gsLst>
              <a:lin ang="19680000" scaled="1"/>
            </a:gradFill>
            <a:prstDash val="solid"/>
          </a:ln>
        </p:spPr>
      </p:sp>
      <p:sp>
        <p:nvSpPr>
          <p:cNvPr id="17" name="Text 15"/>
          <p:cNvSpPr/>
          <p:nvPr/>
        </p:nvSpPr>
        <p:spPr>
          <a:xfrm rot="10800000">
            <a:off x="974090" y="3281045"/>
            <a:ext cx="1367790" cy="274002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rot="10800000" flipH="1">
            <a:off x="233680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flip="none" rotWithShape="1">
            <a:gsLst>
              <a:gs pos="0">
                <a:srgbClr val="28A4DE"/>
              </a:gs>
              <a:gs pos="7000">
                <a:srgbClr val="28A4DE"/>
              </a:gs>
              <a:gs pos="100000">
                <a:srgbClr val="A9DAF2">
                  <a:alpha val="0"/>
                </a:srgbClr>
              </a:gs>
            </a:gsLst>
            <a:lin ang="19200000" scaled="1"/>
          </a:gradFill>
          <a:ln w="15875">
            <a:gradFill flip="none" rotWithShape="1">
              <a:gsLst>
                <a:gs pos="0">
                  <a:srgbClr val="FFFFFF"/>
                </a:gs>
                <a:gs pos="54000">
                  <a:srgbClr val="FFFFFF">
                    <a:alpha val="0"/>
                  </a:srgbClr>
                </a:gs>
                <a:gs pos="100000">
                  <a:srgbClr val="FFFFFF">
                    <a:alpha val="0"/>
                  </a:srgbClr>
                </a:gs>
              </a:gsLst>
              <a:lin ang="18120000" scaled="1"/>
            </a:gradFill>
            <a:prstDash val="solid"/>
          </a:ln>
        </p:spPr>
      </p:sp>
      <p:sp>
        <p:nvSpPr>
          <p:cNvPr id="19" name="Text 17"/>
          <p:cNvSpPr/>
          <p:nvPr/>
        </p:nvSpPr>
        <p:spPr>
          <a:xfrm rot="10800000">
            <a:off x="2336800" y="3281045"/>
            <a:ext cx="1367790" cy="274002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727200" y="6042025"/>
            <a:ext cx="1226820" cy="219710"/>
          </a:xfrm>
          <a:prstGeom prst="ellipse">
            <a:avLst/>
          </a:prstGeom>
          <a:solidFill>
            <a:srgbClr val="7EC9EB">
              <a:alpha val="20000"/>
            </a:srgbClr>
          </a:solidFill>
          <a:ln/>
        </p:spPr>
      </p:sp>
      <p:sp>
        <p:nvSpPr>
          <p:cNvPr id="21" name="Text 19"/>
          <p:cNvSpPr/>
          <p:nvPr/>
        </p:nvSpPr>
        <p:spPr>
          <a:xfrm>
            <a:off x="1727200" y="6042025"/>
            <a:ext cx="1226820" cy="21971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974090" y="2924810"/>
            <a:ext cx="2730500" cy="713740"/>
          </a:xfrm>
          <a:prstGeom prst="flowChartDecision">
            <a:avLst/>
          </a:prstGeom>
          <a:gradFill flip="none" rotWithShape="1">
            <a:gsLst>
              <a:gs pos="0">
                <a:srgbClr val="219ED8"/>
              </a:gs>
              <a:gs pos="9000">
                <a:srgbClr val="219ED8"/>
              </a:gs>
              <a:gs pos="100000">
                <a:srgbClr val="7EC9EB"/>
              </a:gs>
            </a:gsLst>
            <a:lin ang="16200000" scaled="1"/>
          </a:gradFill>
          <a:ln/>
        </p:spPr>
      </p:sp>
      <p:sp>
        <p:nvSpPr>
          <p:cNvPr id="23" name="Text 21"/>
          <p:cNvSpPr/>
          <p:nvPr/>
        </p:nvSpPr>
        <p:spPr>
          <a:xfrm>
            <a:off x="974090" y="2924810"/>
            <a:ext cx="2730500" cy="71374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rot="720000">
            <a:off x="603250" y="3929380"/>
            <a:ext cx="3438525" cy="1009650"/>
          </a:xfrm>
          <a:prstGeom prst="ellipse">
            <a:avLst/>
          </a:prstGeom>
          <a:solidFill>
            <a:srgbClr val="000000">
              <a:alpha val="0"/>
            </a:srgbClr>
          </a:solidFill>
          <a:ln w="9525">
            <a:gradFill flip="none" rotWithShape="1">
              <a:gsLst>
                <a:gs pos="0">
                  <a:srgbClr val="7EC9EB"/>
                </a:gs>
                <a:gs pos="81000">
                  <a:srgbClr val="28A4DE">
                    <a:alpha val="0"/>
                  </a:srgbClr>
                </a:gs>
                <a:gs pos="100000">
                  <a:srgbClr val="28A4DE">
                    <a:alpha val="0"/>
                  </a:srgbClr>
                </a:gs>
              </a:gsLst>
              <a:lin ang="16140000" scaled="1"/>
            </a:gradFill>
            <a:prstDash val="solid"/>
          </a:ln>
        </p:spPr>
      </p:sp>
      <p:sp>
        <p:nvSpPr>
          <p:cNvPr id="25" name="Text 23"/>
          <p:cNvSpPr/>
          <p:nvPr/>
        </p:nvSpPr>
        <p:spPr>
          <a:xfrm rot="720000">
            <a:off x="603250" y="3929380"/>
            <a:ext cx="3438525" cy="100965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rot="20640000" flipV="1">
            <a:off x="643890" y="3928110"/>
            <a:ext cx="3438525" cy="1009650"/>
          </a:xfrm>
          <a:prstGeom prst="ellipse">
            <a:avLst/>
          </a:prstGeom>
          <a:solidFill>
            <a:srgbClr val="000000">
              <a:alpha val="0"/>
            </a:srgbClr>
          </a:solidFill>
          <a:ln w="9525">
            <a:gradFill flip="none" rotWithShape="1">
              <a:gsLst>
                <a:gs pos="0">
                  <a:srgbClr val="28A4DE">
                    <a:alpha val="0"/>
                  </a:srgbClr>
                </a:gs>
                <a:gs pos="19000">
                  <a:srgbClr val="28A4DE">
                    <a:alpha val="0"/>
                  </a:srgbClr>
                </a:gs>
                <a:gs pos="100000">
                  <a:srgbClr val="7EC9EB"/>
                </a:gs>
              </a:gsLst>
              <a:lin ang="16200000" scaled="1"/>
            </a:gradFill>
            <a:prstDash val="solid"/>
          </a:ln>
        </p:spPr>
      </p:sp>
      <p:sp>
        <p:nvSpPr>
          <p:cNvPr id="27" name="Text 25"/>
          <p:cNvSpPr/>
          <p:nvPr/>
        </p:nvSpPr>
        <p:spPr>
          <a:xfrm rot="20640000">
            <a:off x="643890" y="3928110"/>
            <a:ext cx="3438525" cy="100965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2097405" y="6086475"/>
            <a:ext cx="486410" cy="129540"/>
          </a:xfrm>
          <a:prstGeom prst="ellipse">
            <a:avLst/>
          </a:prstGeom>
          <a:solidFill>
            <a:srgbClr val="93D2EF">
              <a:alpha val="50196"/>
            </a:srgbClr>
          </a:solidFill>
          <a:ln/>
        </p:spPr>
      </p:sp>
      <p:sp>
        <p:nvSpPr>
          <p:cNvPr id="29" name="Text 27"/>
          <p:cNvSpPr/>
          <p:nvPr/>
        </p:nvSpPr>
        <p:spPr>
          <a:xfrm>
            <a:off x="2097405" y="6086475"/>
            <a:ext cx="486410" cy="12954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8"/>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31" name="Text 29"/>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32" name="Text 30"/>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GPT Writes Anything</a:t>
            </a:r>
            <a:endParaRPr lang="en-US" sz="1600" dirty="0"/>
          </a:p>
        </p:txBody>
      </p:sp>
      <p:sp>
        <p:nvSpPr>
          <p:cNvPr id="33" name="Text 31"/>
          <p:cNvSpPr/>
          <p:nvPr/>
        </p:nvSpPr>
        <p:spPr>
          <a:xfrm>
            <a:off x="4669790" y="2939415"/>
            <a:ext cx="3006090" cy="1371600"/>
          </a:xfrm>
          <a:prstGeom prst="rect">
            <a:avLst/>
          </a:prstGeom>
          <a:noFill/>
          <a:ln/>
        </p:spPr>
        <p:txBody>
          <a:bodyPr wrap="square" lIns="45720" tIns="45720" rIns="45720" bIns="45720" rtlCol="0" anchor="t"/>
          <a:lstStyle/>
          <a:p>
            <a:pPr>
              <a:lnSpc>
                <a:spcPct val="130000"/>
              </a:lnSpc>
            </a:pPr>
            <a:r>
              <a:rPr lang="en-US" sz="2400" dirty="0">
                <a:solidFill>
                  <a:srgbClr val="7EC9EB"/>
                </a:solidFill>
                <a:latin typeface="MiSans" pitchFamily="34" charset="0"/>
                <a:ea typeface="MiSans" pitchFamily="34" charset="-122"/>
                <a:cs typeface="MiSans" pitchFamily="34" charset="-120"/>
              </a:rPr>
              <a:t>Language Models</a:t>
            </a:r>
            <a:endParaRPr lang="en-US" sz="1600" dirty="0"/>
          </a:p>
        </p:txBody>
      </p:sp>
      <p:sp>
        <p:nvSpPr>
          <p:cNvPr id="34" name="Text 32"/>
          <p:cNvSpPr/>
          <p:nvPr/>
        </p:nvSpPr>
        <p:spPr>
          <a:xfrm>
            <a:off x="4585970" y="4018915"/>
            <a:ext cx="3133725" cy="2001044"/>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Large language models like GPT-3 and ChatGPT can generate coherent text based on natural-language prompts. They produce essays, stories, emails, and more in seconds, making writing tasks faster and more efficient.</a:t>
            </a:r>
            <a:endParaRPr lang="en-US" sz="1600" dirty="0"/>
          </a:p>
        </p:txBody>
      </p:sp>
      <p:sp>
        <p:nvSpPr>
          <p:cNvPr id="35" name="Text 33"/>
          <p:cNvSpPr/>
          <p:nvPr/>
        </p:nvSpPr>
        <p:spPr>
          <a:xfrm>
            <a:off x="8458200" y="1197610"/>
            <a:ext cx="2974340" cy="1371600"/>
          </a:xfrm>
          <a:prstGeom prst="rect">
            <a:avLst/>
          </a:prstGeom>
          <a:noFill/>
          <a:ln/>
        </p:spPr>
        <p:txBody>
          <a:bodyPr wrap="square" lIns="45720" tIns="45720" rIns="45720" bIns="45720" rtlCol="0" anchor="t"/>
          <a:lstStyle/>
          <a:p>
            <a:pPr>
              <a:lnSpc>
                <a:spcPct val="130000"/>
              </a:lnSpc>
            </a:pPr>
            <a:r>
              <a:rPr lang="en-US" sz="2400" dirty="0">
                <a:solidFill>
                  <a:srgbClr val="7EC9EB"/>
                </a:solidFill>
                <a:latin typeface="MiSans" pitchFamily="34" charset="0"/>
                <a:ea typeface="MiSans" pitchFamily="34" charset="-122"/>
                <a:cs typeface="MiSans" pitchFamily="34" charset="-120"/>
              </a:rPr>
              <a:t>Iterative Refinement</a:t>
            </a:r>
            <a:endParaRPr lang="en-US" sz="1600" dirty="0"/>
          </a:p>
        </p:txBody>
      </p:sp>
      <p:sp>
        <p:nvSpPr>
          <p:cNvPr id="36" name="Text 34"/>
          <p:cNvSpPr/>
          <p:nvPr/>
        </p:nvSpPr>
        <p:spPr>
          <a:xfrm>
            <a:off x="8451215" y="2277110"/>
            <a:ext cx="3133725" cy="2286992"/>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Users can refine the generated text by providing additional context or constraints. This iterative process helps achieve the desired tone, length, and format, making the output suitable for various applications like content creation and customer support.</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e0.png"/>
          <p:cNvPicPr>
            <a:picLocks noChangeAspect="1"/>
          </p:cNvPicPr>
          <p:nvPr/>
        </p:nvPicPr>
        <p:blipFill>
          <a:blip r:embed="rId3"/>
          <a:stretch>
            <a:fillRect/>
          </a:stretch>
        </p:blipFill>
        <p:spPr>
          <a:xfrm>
            <a:off x="552450" y="2012313"/>
            <a:ext cx="11103610" cy="561342"/>
          </a:xfrm>
          <a:prstGeom prst="rect">
            <a:avLst/>
          </a:prstGeom>
        </p:spPr>
      </p:pic>
      <p:sp>
        <p:nvSpPr>
          <p:cNvPr id="3" name="Shape 0"/>
          <p:cNvSpPr/>
          <p:nvPr/>
        </p:nvSpPr>
        <p:spPr>
          <a:xfrm>
            <a:off x="2004900" y="2159361"/>
            <a:ext cx="637961" cy="637959"/>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4" name="Text 1"/>
          <p:cNvSpPr/>
          <p:nvPr/>
        </p:nvSpPr>
        <p:spPr>
          <a:xfrm>
            <a:off x="2004900" y="2159361"/>
            <a:ext cx="637961" cy="637959"/>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5772776" y="1692636"/>
            <a:ext cx="637540" cy="637959"/>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6" name="Text 3"/>
          <p:cNvSpPr/>
          <p:nvPr/>
        </p:nvSpPr>
        <p:spPr>
          <a:xfrm>
            <a:off x="5772776" y="1692636"/>
            <a:ext cx="637540" cy="637959"/>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540231" y="2241911"/>
            <a:ext cx="637540" cy="637959"/>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8" name="Text 5"/>
          <p:cNvSpPr/>
          <p:nvPr/>
        </p:nvSpPr>
        <p:spPr>
          <a:xfrm>
            <a:off x="9540231" y="2241911"/>
            <a:ext cx="637540" cy="637959"/>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11" name="Text 8"/>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AI Pair-Programming</a:t>
            </a:r>
            <a:endParaRPr lang="en-US" sz="1600" dirty="0"/>
          </a:p>
        </p:txBody>
      </p:sp>
      <p:sp>
        <p:nvSpPr>
          <p:cNvPr id="12" name="Text 9"/>
          <p:cNvSpPr/>
          <p:nvPr/>
        </p:nvSpPr>
        <p:spPr>
          <a:xfrm>
            <a:off x="1991333" y="2325940"/>
            <a:ext cx="665096" cy="284559"/>
          </a:xfrm>
          <a:prstGeom prst="rect">
            <a:avLst/>
          </a:prstGeom>
          <a:noFill/>
          <a:ln/>
        </p:spPr>
        <p:txBody>
          <a:bodyPr wrap="square" lIns="0" tIns="0" rIns="0" bIns="0" rtlCol="0" anchor="t">
            <a:spAutoFit/>
          </a:bodyPr>
          <a:lstStyle/>
          <a:p>
            <a:pPr algn="ctr">
              <a:lnSpc>
                <a:spcPct val="10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13" name="Text 10"/>
          <p:cNvSpPr/>
          <p:nvPr/>
        </p:nvSpPr>
        <p:spPr>
          <a:xfrm>
            <a:off x="367030" y="3448685"/>
            <a:ext cx="3841115" cy="700405"/>
          </a:xfrm>
          <a:prstGeom prst="rect">
            <a:avLst/>
          </a:prstGeom>
          <a:noFill/>
          <a:ln/>
        </p:spPr>
        <p:txBody>
          <a:bodyPr wrap="square" lIns="0" tIns="0" rIns="0" bIns="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Code Generation</a:t>
            </a:r>
            <a:endParaRPr lang="en-US" sz="1600" dirty="0"/>
          </a:p>
        </p:txBody>
      </p:sp>
      <p:sp>
        <p:nvSpPr>
          <p:cNvPr id="14" name="Text 11"/>
          <p:cNvSpPr/>
          <p:nvPr/>
        </p:nvSpPr>
        <p:spPr>
          <a:xfrm>
            <a:off x="377825" y="3830955"/>
            <a:ext cx="3818890"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models like Codex can translate natural-language prompts into functional code. They help developers write code faster by providing suggestions, completing algorithms, and suggesting bug fixes.</a:t>
            </a:r>
            <a:endParaRPr lang="en-US" sz="1600" dirty="0"/>
          </a:p>
        </p:txBody>
      </p:sp>
      <p:sp>
        <p:nvSpPr>
          <p:cNvPr id="15" name="Text 12"/>
          <p:cNvSpPr/>
          <p:nvPr/>
        </p:nvSpPr>
        <p:spPr>
          <a:xfrm>
            <a:off x="5746298" y="1859215"/>
            <a:ext cx="665096" cy="284559"/>
          </a:xfrm>
          <a:prstGeom prst="rect">
            <a:avLst/>
          </a:prstGeom>
          <a:noFill/>
          <a:ln/>
        </p:spPr>
        <p:txBody>
          <a:bodyPr wrap="square" lIns="0" tIns="0" rIns="0" bIns="0" rtlCol="0" anchor="t">
            <a:spAutoFit/>
          </a:bodyPr>
          <a:lstStyle/>
          <a:p>
            <a:pPr algn="ctr">
              <a:lnSpc>
                <a:spcPct val="10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16" name="Text 13"/>
          <p:cNvSpPr/>
          <p:nvPr/>
        </p:nvSpPr>
        <p:spPr>
          <a:xfrm>
            <a:off x="4408805" y="2708910"/>
            <a:ext cx="3631565" cy="700405"/>
          </a:xfrm>
          <a:prstGeom prst="rect">
            <a:avLst/>
          </a:prstGeom>
          <a:noFill/>
          <a:ln/>
        </p:spPr>
        <p:txBody>
          <a:bodyPr wrap="square" lIns="0" tIns="0" rIns="0" bIns="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Accelerated Prototyping</a:t>
            </a:r>
            <a:endParaRPr lang="en-US" sz="1600" dirty="0"/>
          </a:p>
        </p:txBody>
      </p:sp>
      <p:sp>
        <p:nvSpPr>
          <p:cNvPr id="17" name="Text 14"/>
          <p:cNvSpPr/>
          <p:nvPr/>
        </p:nvSpPr>
        <p:spPr>
          <a:xfrm>
            <a:off x="4338955" y="3091815"/>
            <a:ext cx="3745230"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accelerates prototyping by reducing the time spent on repetitive coding tasks. Developers can focus on creative problem-solving and exploring new ideas, while the AI handles boilerplate code and syntax.</a:t>
            </a:r>
            <a:endParaRPr lang="en-US" sz="1600" dirty="0"/>
          </a:p>
        </p:txBody>
      </p:sp>
      <p:sp>
        <p:nvSpPr>
          <p:cNvPr id="18" name="Text 15"/>
          <p:cNvSpPr/>
          <p:nvPr/>
        </p:nvSpPr>
        <p:spPr>
          <a:xfrm>
            <a:off x="9526244" y="2408490"/>
            <a:ext cx="665096" cy="284559"/>
          </a:xfrm>
          <a:prstGeom prst="rect">
            <a:avLst/>
          </a:prstGeom>
          <a:noFill/>
          <a:ln/>
        </p:spPr>
        <p:txBody>
          <a:bodyPr wrap="square" lIns="0" tIns="0" rIns="0" bIns="0" rtlCol="0" anchor="t">
            <a:spAutoFit/>
          </a:bodyPr>
          <a:lstStyle/>
          <a:p>
            <a:pPr algn="ctr">
              <a:lnSpc>
                <a:spcPct val="10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19" name="Text 16"/>
          <p:cNvSpPr/>
          <p:nvPr/>
        </p:nvSpPr>
        <p:spPr>
          <a:xfrm>
            <a:off x="8114030" y="3430270"/>
            <a:ext cx="3841115" cy="700405"/>
          </a:xfrm>
          <a:prstGeom prst="rect">
            <a:avLst/>
          </a:prstGeom>
          <a:noFill/>
          <a:ln/>
        </p:spPr>
        <p:txBody>
          <a:bodyPr wrap="square" lIns="0" tIns="0" rIns="0" bIns="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Exploring New Libraries</a:t>
            </a:r>
            <a:endParaRPr lang="en-US" sz="1600" dirty="0"/>
          </a:p>
        </p:txBody>
      </p:sp>
      <p:sp>
        <p:nvSpPr>
          <p:cNvPr id="20" name="Text 17"/>
          <p:cNvSpPr/>
          <p:nvPr/>
        </p:nvSpPr>
        <p:spPr>
          <a:xfrm>
            <a:off x="8160385" y="3813175"/>
            <a:ext cx="3745230" cy="142934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can help developers explore unfamiliar libraries by generating code snippets and explaining their usage. This makes it easier to learn new tools and technologies, enhancing overall productivity.</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04</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Visual &amp; Audio Art</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E1215"/>
        </a:solidFill>
        <a:effectLst/>
      </p:bgPr>
    </p:bg>
    <p:spTree>
      <p:nvGrpSpPr>
        <p:cNvPr id="1" name=""/>
        <p:cNvGrpSpPr/>
        <p:nvPr/>
      </p:nvGrpSpPr>
      <p:grpSpPr>
        <a:xfrm>
          <a:off x="0" y="0"/>
          <a:ext cx="0" cy="0"/>
          <a:chOff x="0" y="0"/>
          <a:chExt cx="0" cy="0"/>
        </a:xfrm>
      </p:grpSpPr>
      <p:sp>
        <p:nvSpPr>
          <p:cNvPr id="2" name="Text 0"/>
          <p:cNvSpPr/>
          <p:nvPr/>
        </p:nvSpPr>
        <p:spPr>
          <a:xfrm>
            <a:off x="375285" y="2637155"/>
            <a:ext cx="3931920" cy="2281555"/>
          </a:xfrm>
          <a:prstGeom prst="rect">
            <a:avLst/>
          </a:prstGeom>
          <a:noFill/>
          <a:ln/>
        </p:spPr>
        <p:txBody>
          <a:bodyPr wrap="square" lIns="45720" tIns="45720" rIns="45720" bIns="45720" rtlCol="0" anchor="t"/>
          <a:lstStyle/>
          <a:p>
            <a:pPr>
              <a:lnSpc>
                <a:spcPct val="130000"/>
              </a:lnSpc>
            </a:pPr>
            <a:r>
              <a:rPr lang="en-US" sz="2800" dirty="0">
                <a:solidFill>
                  <a:srgbClr val="218EC1"/>
                </a:solidFill>
                <a:latin typeface="MiSans" pitchFamily="34" charset="0"/>
                <a:ea typeface="MiSans" pitchFamily="34" charset="-122"/>
                <a:cs typeface="MiSans" pitchFamily="34" charset="-120"/>
              </a:rPr>
              <a:t>DALL-E Paints Ideas</a:t>
            </a:r>
            <a:endParaRPr lang="en-US" sz="1600" dirty="0"/>
          </a:p>
        </p:txBody>
      </p:sp>
      <p:pic>
        <p:nvPicPr>
          <p:cNvPr id="3" name="Image 0" descr="https://kimi-img.moonshot.cn/pub/slides/slides_tmpl/image/25-08-27-20:03:33-d2nf8598bjvh7rlj09d0.png"/>
          <p:cNvPicPr>
            <a:picLocks noChangeAspect="1"/>
          </p:cNvPicPr>
          <p:nvPr/>
        </p:nvPicPr>
        <p:blipFill>
          <a:blip r:embed="rId3"/>
          <a:stretch>
            <a:fillRect/>
          </a:stretch>
        </p:blipFill>
        <p:spPr>
          <a:xfrm rot="20700000">
            <a:off x="701675" y="4720590"/>
            <a:ext cx="1534160" cy="1534160"/>
          </a:xfrm>
          <a:prstGeom prst="rect">
            <a:avLst/>
          </a:prstGeom>
        </p:spPr>
      </p:pic>
      <p:pic>
        <p:nvPicPr>
          <p:cNvPr id="4" name="Image 1" descr="https://kimi-img.moonshot.cn/pub/slides/slides_tmpl/image/25-08-27-20:03:33-d2nf8598bjvh7rlj09d0.png"/>
          <p:cNvPicPr>
            <a:picLocks noChangeAspect="1"/>
          </p:cNvPicPr>
          <p:nvPr/>
        </p:nvPicPr>
        <p:blipFill>
          <a:blip r:embed="rId3"/>
          <a:stretch>
            <a:fillRect/>
          </a:stretch>
        </p:blipFill>
        <p:spPr>
          <a:xfrm rot="900000">
            <a:off x="1675765" y="4004310"/>
            <a:ext cx="1032510" cy="1032510"/>
          </a:xfrm>
          <a:prstGeom prst="rect">
            <a:avLst/>
          </a:prstGeom>
        </p:spPr>
      </p:pic>
      <p:pic>
        <p:nvPicPr>
          <p:cNvPr id="5" name="Image 2" descr="https://kimi-img.moonshot.cn/pub/slides/slides_tmpl/image/25-08-27-20:03:33-d2nf8598bjvh7rlj09c0.jpeg"/>
          <p:cNvPicPr>
            <a:picLocks noChangeAspect="1"/>
          </p:cNvPicPr>
          <p:nvPr/>
        </p:nvPicPr>
        <p:blipFill>
          <a:blip r:embed="rId4"/>
          <a:srcRect t="20148" b="37137"/>
          <a:stretch/>
        </p:blipFill>
        <p:spPr>
          <a:xfrm>
            <a:off x="0" y="0"/>
            <a:ext cx="12192635" cy="2232025"/>
          </a:xfrm>
          <a:prstGeom prst="rect">
            <a:avLst/>
          </a:prstGeom>
        </p:spPr>
      </p:pic>
      <p:sp>
        <p:nvSpPr>
          <p:cNvPr id="6" name="Shape 1"/>
          <p:cNvSpPr/>
          <p:nvPr/>
        </p:nvSpPr>
        <p:spPr>
          <a:xfrm>
            <a:off x="-12065" y="5080"/>
            <a:ext cx="12216765" cy="2231390"/>
          </a:xfrm>
          <a:prstGeom prst="rect">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sp>
      <p:sp>
        <p:nvSpPr>
          <p:cNvPr id="7" name="Text 2"/>
          <p:cNvSpPr/>
          <p:nvPr/>
        </p:nvSpPr>
        <p:spPr>
          <a:xfrm>
            <a:off x="-12065" y="5080"/>
            <a:ext cx="12216765" cy="2231390"/>
          </a:xfrm>
          <a:prstGeom prst="rect">
            <a:avLst/>
          </a:prstGeom>
          <a:noFill/>
          <a:ln/>
        </p:spPr>
        <p:txBody>
          <a:bodyPr wrap="square" lIns="0" tIns="0" rIns="0" bIns="0" rtlCol="0" anchor="t"/>
          <a:lstStyle/>
          <a:p>
            <a:pPr>
              <a:lnSpc>
                <a:spcPct val="100000"/>
              </a:lnSpc>
            </a:pPr>
            <a:endParaRPr lang="en-US" sz="1600" dirty="0"/>
          </a:p>
        </p:txBody>
      </p:sp>
      <p:sp>
        <p:nvSpPr>
          <p:cNvPr id="8" name="Text 3"/>
          <p:cNvSpPr/>
          <p:nvPr/>
        </p:nvSpPr>
        <p:spPr>
          <a:xfrm>
            <a:off x="4307205" y="2708275"/>
            <a:ext cx="2489200" cy="1717040"/>
          </a:xfrm>
          <a:prstGeom prst="rect">
            <a:avLst/>
          </a:prstGeom>
          <a:noFill/>
          <a:ln/>
        </p:spPr>
        <p:txBody>
          <a:bodyPr wrap="square" lIns="45720" tIns="45720" rIns="45720" bIns="45720" rtlCol="0" anchor="t"/>
          <a:lstStyle/>
          <a:p>
            <a:pPr>
              <a:lnSpc>
                <a:spcPct val="130000"/>
              </a:lnSpc>
            </a:pPr>
            <a:r>
              <a:rPr lang="en-US" sz="2000" dirty="0">
                <a:solidFill>
                  <a:srgbClr val="7EC9EB"/>
                </a:solidFill>
                <a:latin typeface="MiSans" pitchFamily="34" charset="0"/>
                <a:ea typeface="MiSans" pitchFamily="34" charset="-122"/>
                <a:cs typeface="MiSans" pitchFamily="34" charset="-120"/>
              </a:rPr>
              <a:t>Text-to-Image Models</a:t>
            </a:r>
            <a:endParaRPr lang="en-US" sz="1600" dirty="0"/>
          </a:p>
        </p:txBody>
      </p:sp>
      <p:sp>
        <p:nvSpPr>
          <p:cNvPr id="9" name="Text 4"/>
          <p:cNvSpPr/>
          <p:nvPr/>
        </p:nvSpPr>
        <p:spPr>
          <a:xfrm>
            <a:off x="6796405" y="2719070"/>
            <a:ext cx="5201285" cy="1584722"/>
          </a:xfrm>
          <a:prstGeom prst="rect">
            <a:avLst/>
          </a:prstGeom>
          <a:noFill/>
          <a:ln/>
        </p:spPr>
        <p:txBody>
          <a:bodyPr wrap="square" lIns="45720" tIns="45720" rIns="4572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Models like DALL-E and Midjourney can generate high-resolution images from textual descriptions. Users provide prompts, and the AI creates artwork, product mockups, or marketing visuals, making design accessible to non-experts.</a:t>
            </a:r>
            <a:endParaRPr lang="en-US" sz="1600" dirty="0"/>
          </a:p>
        </p:txBody>
      </p:sp>
      <p:sp>
        <p:nvSpPr>
          <p:cNvPr id="10" name="Text 5"/>
          <p:cNvSpPr/>
          <p:nvPr/>
        </p:nvSpPr>
        <p:spPr>
          <a:xfrm>
            <a:off x="4307205" y="4584065"/>
            <a:ext cx="2489200" cy="1717040"/>
          </a:xfrm>
          <a:prstGeom prst="rect">
            <a:avLst/>
          </a:prstGeom>
          <a:noFill/>
          <a:ln/>
        </p:spPr>
        <p:txBody>
          <a:bodyPr wrap="square" lIns="45720" tIns="45720" rIns="45720" bIns="45720" rtlCol="0" anchor="t"/>
          <a:lstStyle/>
          <a:p>
            <a:pPr>
              <a:lnSpc>
                <a:spcPct val="130000"/>
              </a:lnSpc>
            </a:pPr>
            <a:r>
              <a:rPr lang="en-US" sz="2000" dirty="0">
                <a:solidFill>
                  <a:srgbClr val="7EC9EB"/>
                </a:solidFill>
                <a:latin typeface="MiSans" pitchFamily="34" charset="0"/>
                <a:ea typeface="MiSans" pitchFamily="34" charset="-122"/>
                <a:cs typeface="MiSans" pitchFamily="34" charset="-120"/>
              </a:rPr>
              <a:t>Iterative Styling</a:t>
            </a:r>
            <a:endParaRPr lang="en-US" sz="1600" dirty="0"/>
          </a:p>
        </p:txBody>
      </p:sp>
      <p:sp>
        <p:nvSpPr>
          <p:cNvPr id="11" name="Text 6"/>
          <p:cNvSpPr/>
          <p:nvPr/>
        </p:nvSpPr>
        <p:spPr>
          <a:xfrm>
            <a:off x="6796405" y="4594860"/>
            <a:ext cx="5201285" cy="1267817"/>
          </a:xfrm>
          <a:prstGeom prst="rect">
            <a:avLst/>
          </a:prstGeom>
          <a:noFill/>
          <a:ln/>
        </p:spPr>
        <p:txBody>
          <a:bodyPr wrap="square" lIns="45720" tIns="45720" rIns="4572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Users can iterate on prompts, style modifiers, and seed values to steer the aesthetics of generated images. This allows for rapid visualization of concepts and customization of visual outputs.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106545" y="1449705"/>
            <a:ext cx="7505700" cy="1700530"/>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106545" y="1449705"/>
            <a:ext cx="7505700" cy="17005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f0.jpg"/>
          <p:cNvPicPr>
            <a:picLocks noChangeAspect="1"/>
          </p:cNvPicPr>
          <p:nvPr/>
        </p:nvPicPr>
        <p:blipFill>
          <a:blip r:embed="rId3"/>
          <a:srcRect l="30741" t="4671" r="31441"/>
          <a:stretch/>
        </p:blipFill>
        <p:spPr>
          <a:xfrm>
            <a:off x="537845" y="1432560"/>
            <a:ext cx="3388360" cy="4804410"/>
          </a:xfrm>
          <a:prstGeom prst="rect">
            <a:avLst/>
          </a:prstGeom>
        </p:spPr>
      </p:pic>
      <p:sp>
        <p:nvSpPr>
          <p:cNvPr id="5" name="Shape 2"/>
          <p:cNvSpPr/>
          <p:nvPr/>
        </p:nvSpPr>
        <p:spPr>
          <a:xfrm>
            <a:off x="4189095" y="3265805"/>
            <a:ext cx="3619500" cy="2957195"/>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6" name="Text 3"/>
          <p:cNvSpPr/>
          <p:nvPr/>
        </p:nvSpPr>
        <p:spPr>
          <a:xfrm>
            <a:off x="4189095" y="3265805"/>
            <a:ext cx="3619500" cy="2957195"/>
          </a:xfrm>
          <a:prstGeom prst="rect">
            <a:avLst/>
          </a:prstGeom>
          <a:noFill/>
          <a:ln/>
        </p:spPr>
        <p:txBody>
          <a:bodyPr wrap="square" lIns="0" tIns="0" rIns="0" bIns="0" rtlCol="0" anchor="t"/>
          <a:lstStyle/>
          <a:p>
            <a:pPr>
              <a:lnSpc>
                <a:spcPct val="100000"/>
              </a:lnSpc>
            </a:pPr>
            <a:endParaRPr lang="en-US" sz="1600" dirty="0"/>
          </a:p>
        </p:txBody>
      </p:sp>
      <p:sp>
        <p:nvSpPr>
          <p:cNvPr id="7" name="Shape 4"/>
          <p:cNvSpPr/>
          <p:nvPr/>
        </p:nvSpPr>
        <p:spPr>
          <a:xfrm>
            <a:off x="7992745" y="3265805"/>
            <a:ext cx="3619500" cy="2957195"/>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8" name="Text 5"/>
          <p:cNvSpPr/>
          <p:nvPr/>
        </p:nvSpPr>
        <p:spPr>
          <a:xfrm>
            <a:off x="7992745" y="3265805"/>
            <a:ext cx="3619500" cy="2957195"/>
          </a:xfrm>
          <a:prstGeom prst="rect">
            <a:avLst/>
          </a:prstGeom>
          <a:noFill/>
          <a:ln/>
        </p:spPr>
        <p:txBody>
          <a:bodyPr wrap="square" lIns="0" tIns="0" rIns="0" bIns="0" rtlCol="0" anchor="t"/>
          <a:lstStyle/>
          <a:p>
            <a:pPr>
              <a:lnSpc>
                <a:spcPct val="100000"/>
              </a:lnSpc>
            </a:pPr>
            <a:endParaRPr lang="en-US" sz="1600" dirty="0"/>
          </a:p>
        </p:txBody>
      </p:sp>
      <p:sp>
        <p:nvSpPr>
          <p:cNvPr id="9" name="Shape 6"/>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11" name="Text 8"/>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AI Composes Music</a:t>
            </a:r>
            <a:endParaRPr lang="en-US" sz="1600" dirty="0"/>
          </a:p>
        </p:txBody>
      </p:sp>
      <p:sp>
        <p:nvSpPr>
          <p:cNvPr id="12" name="Text 9"/>
          <p:cNvSpPr/>
          <p:nvPr/>
        </p:nvSpPr>
        <p:spPr>
          <a:xfrm>
            <a:off x="4277995" y="1582420"/>
            <a:ext cx="7212330" cy="401955"/>
          </a:xfrm>
          <a:prstGeom prst="rect">
            <a:avLst/>
          </a:prstGeom>
          <a:noFill/>
          <a:ln/>
        </p:spPr>
        <p:txBody>
          <a:bodyPr wrap="square" lIns="45720" tIns="45720" rIns="45720" bIns="4572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Music Generation Platforms</a:t>
            </a:r>
            <a:endParaRPr lang="en-US" sz="1600" dirty="0"/>
          </a:p>
        </p:txBody>
      </p:sp>
      <p:sp>
        <p:nvSpPr>
          <p:cNvPr id="13" name="Text 10"/>
          <p:cNvSpPr/>
          <p:nvPr/>
        </p:nvSpPr>
        <p:spPr>
          <a:xfrm>
            <a:off x="4321810" y="2058670"/>
            <a:ext cx="7278370" cy="125984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Platforms like AIVA and Jukedeck generate original music tracks based on specified genres or moods. Users can customize tempo, instrumentation, and length to create royalty-free music for various purposes.</a:t>
            </a:r>
            <a:endParaRPr lang="en-US" sz="1600" dirty="0"/>
          </a:p>
        </p:txBody>
      </p:sp>
      <p:sp>
        <p:nvSpPr>
          <p:cNvPr id="14" name="Text 11"/>
          <p:cNvSpPr/>
          <p:nvPr/>
        </p:nvSpPr>
        <p:spPr>
          <a:xfrm>
            <a:off x="4240530" y="3369310"/>
            <a:ext cx="3530600" cy="767715"/>
          </a:xfrm>
          <a:prstGeom prst="rect">
            <a:avLst/>
          </a:prstGeom>
          <a:noFill/>
          <a:ln/>
        </p:spPr>
        <p:txBody>
          <a:bodyPr wrap="square" lIns="45720" tIns="45720" rIns="45720" bIns="45720" rtlCol="0" anchor="ctr"/>
          <a:lstStyle/>
          <a:p>
            <a:pPr>
              <a:lnSpc>
                <a:spcPct val="100000"/>
              </a:lnSpc>
            </a:pPr>
            <a:r>
              <a:rPr lang="en-US" sz="1800" b="1" dirty="0">
                <a:solidFill>
                  <a:srgbClr val="7EC9EB"/>
                </a:solidFill>
                <a:latin typeface="MiSans" pitchFamily="34" charset="0"/>
                <a:ea typeface="MiSans" pitchFamily="34" charset="-122"/>
                <a:cs typeface="MiSans" pitchFamily="34" charset="-120"/>
              </a:rPr>
              <a:t>Rapid Composition</a:t>
            </a:r>
            <a:endParaRPr lang="en-US" sz="1600" dirty="0"/>
          </a:p>
        </p:txBody>
      </p:sp>
      <p:sp>
        <p:nvSpPr>
          <p:cNvPr id="15" name="Text 12"/>
          <p:cNvSpPr/>
          <p:nvPr/>
        </p:nvSpPr>
        <p:spPr>
          <a:xfrm>
            <a:off x="4225925" y="3975100"/>
            <a:ext cx="3538220" cy="21463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AI reduces the time required for music composition, allowing creators to produce original pieces quickly. This is particularly useful for film scores, game soundtracks, and other applications where speed is essential.</a:t>
            </a:r>
            <a:endParaRPr lang="en-US" sz="1600" dirty="0"/>
          </a:p>
        </p:txBody>
      </p:sp>
      <p:sp>
        <p:nvSpPr>
          <p:cNvPr id="16" name="Text 13"/>
          <p:cNvSpPr/>
          <p:nvPr/>
        </p:nvSpPr>
        <p:spPr>
          <a:xfrm>
            <a:off x="8044180" y="3369310"/>
            <a:ext cx="3530600" cy="767715"/>
          </a:xfrm>
          <a:prstGeom prst="rect">
            <a:avLst/>
          </a:prstGeom>
          <a:noFill/>
          <a:ln/>
        </p:spPr>
        <p:txBody>
          <a:bodyPr wrap="square" lIns="45720" tIns="45720" rIns="45720" bIns="45720" rtlCol="0" anchor="ctr"/>
          <a:lstStyle/>
          <a:p>
            <a:pPr>
              <a:lnSpc>
                <a:spcPct val="100000"/>
              </a:lnSpc>
            </a:pPr>
            <a:r>
              <a:rPr lang="en-US" sz="1800" b="1" dirty="0">
                <a:solidFill>
                  <a:srgbClr val="7EC9EB"/>
                </a:solidFill>
                <a:latin typeface="MiSans" pitchFamily="34" charset="0"/>
                <a:ea typeface="MiSans" pitchFamily="34" charset="-122"/>
                <a:cs typeface="MiSans" pitchFamily="34" charset="-120"/>
              </a:rPr>
              <a:t>Human Editorial Control</a:t>
            </a:r>
            <a:endParaRPr lang="en-US" sz="1600" dirty="0"/>
          </a:p>
        </p:txBody>
      </p:sp>
      <p:sp>
        <p:nvSpPr>
          <p:cNvPr id="17" name="Text 14"/>
          <p:cNvSpPr/>
          <p:nvPr/>
        </p:nvSpPr>
        <p:spPr>
          <a:xfrm>
            <a:off x="8029575" y="3975100"/>
            <a:ext cx="3538220" cy="21463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Despite AI-generated music, human creators maintain control over the final output. They can refine and edit the generated tracks to ensure they meet specific creative and technical requirements.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05</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Moving Pictures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0-d2nf84h8bjvh7rlj0950.jpg"/>
          <p:cNvPicPr>
            <a:picLocks noChangeAspect="1"/>
          </p:cNvPicPr>
          <p:nvPr/>
        </p:nvPicPr>
        <p:blipFill>
          <a:blip r:embed="rId3"/>
          <a:srcRect l="12044" t="24464" r="4782" b="-184"/>
          <a:stretch/>
        </p:blipFill>
        <p:spPr>
          <a:xfrm>
            <a:off x="-635" y="0"/>
            <a:ext cx="12193200" cy="6865200"/>
          </a:xfrm>
          <a:prstGeom prst="rect">
            <a:avLst/>
          </a:prstGeom>
        </p:spPr>
      </p:pic>
      <p:sp>
        <p:nvSpPr>
          <p:cNvPr id="3" name="Text 0"/>
          <p:cNvSpPr/>
          <p:nvPr/>
        </p:nvSpPr>
        <p:spPr>
          <a:xfrm>
            <a:off x="1951990" y="2729865"/>
            <a:ext cx="8357870" cy="649605"/>
          </a:xfrm>
          <a:prstGeom prst="rect">
            <a:avLst/>
          </a:prstGeom>
          <a:noFill/>
          <a:ln/>
        </p:spPr>
        <p:txBody>
          <a:bodyPr wrap="square" lIns="0" tIns="0" rIns="0" bIns="0" rtlCol="0" anchor="b"/>
          <a:lstStyle/>
          <a:p>
            <a:pPr algn="ctr">
              <a:lnSpc>
                <a:spcPct val="100000"/>
              </a:lnSpc>
            </a:pPr>
            <a:r>
              <a:rPr lang="en-US" sz="3600" dirty="0">
                <a:solidFill>
                  <a:srgbClr val="218EC1"/>
                </a:solidFill>
                <a:latin typeface="MiSans" pitchFamily="34" charset="0"/>
                <a:ea typeface="MiSans" pitchFamily="34" charset="-122"/>
                <a:cs typeface="MiSans" pitchFamily="34" charset="-120"/>
              </a:rPr>
              <a:t>Synthetic Video Generation</a:t>
            </a:r>
            <a:endParaRPr lang="en-US" sz="1600" dirty="0"/>
          </a:p>
        </p:txBody>
      </p:sp>
      <p:sp>
        <p:nvSpPr>
          <p:cNvPr id="4" name="Text 1"/>
          <p:cNvSpPr/>
          <p:nvPr/>
        </p:nvSpPr>
        <p:spPr>
          <a:xfrm>
            <a:off x="1951355" y="3735070"/>
            <a:ext cx="8357870" cy="841375"/>
          </a:xfrm>
          <a:prstGeom prst="rect">
            <a:avLst/>
          </a:prstGeom>
          <a:noFill/>
          <a:ln/>
        </p:spPr>
        <p:txBody>
          <a:bodyPr wrap="square" lIns="0" tIns="0" rIns="0" bIns="0" rtlCol="0" anchor="t"/>
          <a:lstStyle/>
          <a:p>
            <a:pPr algn="ctr">
              <a:lnSpc>
                <a:spcPct val="100000"/>
              </a:lnSpc>
            </a:pPr>
            <a:r>
              <a:rPr lang="en-US" sz="2000" dirty="0">
                <a:solidFill>
                  <a:srgbClr val="7EC9EB"/>
                </a:solidFill>
                <a:latin typeface="MiSans" pitchFamily="34" charset="0"/>
                <a:ea typeface="MiSans" pitchFamily="34" charset="-122"/>
                <a:cs typeface="MiSans" pitchFamily="34" charset="-120"/>
              </a:rPr>
              <a:t>Video Generation Tools</a:t>
            </a:r>
            <a:endParaRPr lang="en-US" sz="1600" dirty="0"/>
          </a:p>
        </p:txBody>
      </p:sp>
      <p:sp>
        <p:nvSpPr>
          <p:cNvPr id="5" name="Text 2"/>
          <p:cNvSpPr/>
          <p:nvPr/>
        </p:nvSpPr>
        <p:spPr>
          <a:xfrm>
            <a:off x="1951990" y="4439920"/>
            <a:ext cx="8357870" cy="1528445"/>
          </a:xfrm>
          <a:prstGeom prst="rect">
            <a:avLst/>
          </a:prstGeom>
          <a:noFill/>
          <a:ln/>
        </p:spPr>
        <p:txBody>
          <a:bodyPr wrap="square" lIns="0" tIns="0" rIns="0" bIns="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Emerging tools like Runway ML and Pika Labs can generate short video clips, animations, and deepfake-style face replacements from text prompts or still images. These tools accelerate video creation and offer new possibilities for filmmakers and content creators.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283845" y="2011680"/>
            <a:ext cx="2782570" cy="4419600"/>
          </a:xfrm>
          <a:prstGeom prst="rect">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283845" y="2011680"/>
            <a:ext cx="2782570" cy="441960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3198495" y="2011680"/>
            <a:ext cx="2782570" cy="4419600"/>
          </a:xfrm>
          <a:prstGeom prst="rect">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5" name="Text 3"/>
          <p:cNvSpPr/>
          <p:nvPr/>
        </p:nvSpPr>
        <p:spPr>
          <a:xfrm>
            <a:off x="3198495" y="2011680"/>
            <a:ext cx="2782570" cy="441960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6117590" y="2011680"/>
            <a:ext cx="2782570" cy="4419600"/>
          </a:xfrm>
          <a:prstGeom prst="rect">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7" name="Text 5"/>
          <p:cNvSpPr/>
          <p:nvPr/>
        </p:nvSpPr>
        <p:spPr>
          <a:xfrm>
            <a:off x="6117590" y="2011680"/>
            <a:ext cx="2782570" cy="4419600"/>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9021445" y="2011680"/>
            <a:ext cx="2782570" cy="4419600"/>
          </a:xfrm>
          <a:prstGeom prst="rect">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9" name="Text 7"/>
          <p:cNvSpPr/>
          <p:nvPr/>
        </p:nvSpPr>
        <p:spPr>
          <a:xfrm>
            <a:off x="9021445" y="2011680"/>
            <a:ext cx="2782570" cy="4419600"/>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1336675" y="1630045"/>
            <a:ext cx="735330" cy="735330"/>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1" name="Text 9"/>
          <p:cNvSpPr/>
          <p:nvPr/>
        </p:nvSpPr>
        <p:spPr>
          <a:xfrm>
            <a:off x="1336675" y="1630045"/>
            <a:ext cx="735330" cy="73533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208145" y="1630045"/>
            <a:ext cx="735330" cy="735330"/>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3" name="Text 11"/>
          <p:cNvSpPr/>
          <p:nvPr/>
        </p:nvSpPr>
        <p:spPr>
          <a:xfrm>
            <a:off x="4208145" y="1630045"/>
            <a:ext cx="735330" cy="7353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109460" y="1630045"/>
            <a:ext cx="735330" cy="735330"/>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5" name="Text 13"/>
          <p:cNvSpPr/>
          <p:nvPr/>
        </p:nvSpPr>
        <p:spPr>
          <a:xfrm>
            <a:off x="7109460" y="1630045"/>
            <a:ext cx="735330" cy="73533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9939020" y="1630045"/>
            <a:ext cx="735330" cy="735330"/>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7" name="Text 15"/>
          <p:cNvSpPr/>
          <p:nvPr/>
        </p:nvSpPr>
        <p:spPr>
          <a:xfrm>
            <a:off x="9939020" y="1630045"/>
            <a:ext cx="735330" cy="73533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9" name="Text 17"/>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20" name="Text 18"/>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3D Worlds from Words</a:t>
            </a:r>
            <a:endParaRPr lang="en-US" sz="1600" dirty="0"/>
          </a:p>
        </p:txBody>
      </p:sp>
      <p:sp>
        <p:nvSpPr>
          <p:cNvPr id="21" name="Shape 19"/>
          <p:cNvSpPr/>
          <p:nvPr/>
        </p:nvSpPr>
        <p:spPr>
          <a:xfrm>
            <a:off x="1334135" y="1834515"/>
            <a:ext cx="765810" cy="340360"/>
          </a:xfrm>
          <a:prstGeom prst="rect">
            <a:avLst/>
          </a:prstGeom>
          <a:solidFill>
            <a:srgbClr val="000000">
              <a:alpha val="0"/>
            </a:srgbClr>
          </a:solidFill>
          <a:ln/>
        </p:spPr>
      </p:sp>
      <p:sp>
        <p:nvSpPr>
          <p:cNvPr id="22" name="Text 20"/>
          <p:cNvSpPr/>
          <p:nvPr/>
        </p:nvSpPr>
        <p:spPr>
          <a:xfrm>
            <a:off x="1334135" y="183451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3" name="Text 21"/>
          <p:cNvSpPr/>
          <p:nvPr/>
        </p:nvSpPr>
        <p:spPr>
          <a:xfrm>
            <a:off x="386715" y="2589530"/>
            <a:ext cx="2604135" cy="284559"/>
          </a:xfrm>
          <a:prstGeom prst="rect">
            <a:avLst/>
          </a:prstGeom>
          <a:noFill/>
          <a:ln/>
        </p:spPr>
        <p:txBody>
          <a:bodyPr wrap="square" lIns="0" tIns="0" rIns="0" bIns="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3D Generation Models</a:t>
            </a:r>
            <a:endParaRPr lang="en-US" sz="1600" dirty="0"/>
          </a:p>
        </p:txBody>
      </p:sp>
      <p:sp>
        <p:nvSpPr>
          <p:cNvPr id="24" name="Text 22"/>
          <p:cNvSpPr/>
          <p:nvPr/>
        </p:nvSpPr>
        <p:spPr>
          <a:xfrm>
            <a:off x="370205" y="3289300"/>
            <a:ext cx="2662555" cy="2858691"/>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New models like diffusion and NeRF can generate 3D meshes, textures, and virtual environments directly from textual descriptions. These models enable rapid prototyping of immersive spaces for gaming, architecture, and the metaverse.</a:t>
            </a:r>
            <a:endParaRPr lang="en-US" sz="1600" dirty="0"/>
          </a:p>
        </p:txBody>
      </p:sp>
      <p:sp>
        <p:nvSpPr>
          <p:cNvPr id="25" name="Shape 23"/>
          <p:cNvSpPr/>
          <p:nvPr/>
        </p:nvSpPr>
        <p:spPr>
          <a:xfrm>
            <a:off x="4205605" y="1834515"/>
            <a:ext cx="765810" cy="340360"/>
          </a:xfrm>
          <a:prstGeom prst="rect">
            <a:avLst/>
          </a:prstGeom>
          <a:solidFill>
            <a:srgbClr val="000000">
              <a:alpha val="0"/>
            </a:srgbClr>
          </a:solidFill>
          <a:ln/>
        </p:spPr>
      </p:sp>
      <p:sp>
        <p:nvSpPr>
          <p:cNvPr id="26" name="Text 24"/>
          <p:cNvSpPr/>
          <p:nvPr/>
        </p:nvSpPr>
        <p:spPr>
          <a:xfrm>
            <a:off x="4205605" y="183451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7" name="Text 25"/>
          <p:cNvSpPr/>
          <p:nvPr/>
        </p:nvSpPr>
        <p:spPr>
          <a:xfrm>
            <a:off x="3314700" y="2589530"/>
            <a:ext cx="2604135" cy="284559"/>
          </a:xfrm>
          <a:prstGeom prst="rect">
            <a:avLst/>
          </a:prstGeom>
          <a:noFill/>
          <a:ln/>
        </p:spPr>
        <p:txBody>
          <a:bodyPr wrap="square" lIns="0" tIns="0" rIns="0" bIns="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Interactive Iteration</a:t>
            </a:r>
            <a:endParaRPr lang="en-US" sz="1600" dirty="0"/>
          </a:p>
        </p:txBody>
      </p:sp>
      <p:sp>
        <p:nvSpPr>
          <p:cNvPr id="28" name="Text 26"/>
          <p:cNvSpPr/>
          <p:nvPr/>
        </p:nvSpPr>
        <p:spPr>
          <a:xfrm>
            <a:off x="3302635" y="3289300"/>
            <a:ext cx="2623820" cy="2286992"/>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Users can interactively iterate on 3D designs by modifying prompts and parameters. This allows for quick exploration of different concepts and layouts before committing to high-fidelity modeling or physical production.</a:t>
            </a:r>
            <a:endParaRPr lang="en-US" sz="1600" dirty="0"/>
          </a:p>
        </p:txBody>
      </p:sp>
      <p:sp>
        <p:nvSpPr>
          <p:cNvPr id="29" name="Shape 27"/>
          <p:cNvSpPr/>
          <p:nvPr/>
        </p:nvSpPr>
        <p:spPr>
          <a:xfrm>
            <a:off x="7106920" y="1834515"/>
            <a:ext cx="765810" cy="340360"/>
          </a:xfrm>
          <a:prstGeom prst="rect">
            <a:avLst/>
          </a:prstGeom>
          <a:solidFill>
            <a:srgbClr val="000000">
              <a:alpha val="0"/>
            </a:srgbClr>
          </a:solidFill>
          <a:ln/>
        </p:spPr>
      </p:sp>
      <p:sp>
        <p:nvSpPr>
          <p:cNvPr id="30" name="Text 28"/>
          <p:cNvSpPr/>
          <p:nvPr/>
        </p:nvSpPr>
        <p:spPr>
          <a:xfrm>
            <a:off x="7106920" y="183451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31" name="Text 29"/>
          <p:cNvSpPr/>
          <p:nvPr/>
        </p:nvSpPr>
        <p:spPr>
          <a:xfrm>
            <a:off x="6198870" y="2589530"/>
            <a:ext cx="2604135" cy="284559"/>
          </a:xfrm>
          <a:prstGeom prst="rect">
            <a:avLst/>
          </a:prstGeom>
          <a:noFill/>
          <a:ln/>
        </p:spPr>
        <p:txBody>
          <a:bodyPr wrap="square" lIns="0" tIns="0" rIns="0" bIns="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Efficient Prototyping</a:t>
            </a:r>
            <a:endParaRPr lang="en-US" sz="1600" dirty="0"/>
          </a:p>
        </p:txBody>
      </p:sp>
      <p:sp>
        <p:nvSpPr>
          <p:cNvPr id="32" name="Text 30"/>
          <p:cNvSpPr/>
          <p:nvPr/>
        </p:nvSpPr>
        <p:spPr>
          <a:xfrm>
            <a:off x="6186805" y="3267710"/>
            <a:ext cx="2662555" cy="2001044"/>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Generative AI reduces the time and resources required for 3D prototyping. Designers can quickly visualize and refine virtual environments, speeding up the creative process and enabling faster iteration.</a:t>
            </a:r>
            <a:endParaRPr lang="en-US" sz="1600" dirty="0"/>
          </a:p>
        </p:txBody>
      </p:sp>
      <p:sp>
        <p:nvSpPr>
          <p:cNvPr id="33" name="Shape 31"/>
          <p:cNvSpPr/>
          <p:nvPr/>
        </p:nvSpPr>
        <p:spPr>
          <a:xfrm>
            <a:off x="9936480" y="1834515"/>
            <a:ext cx="765810" cy="340360"/>
          </a:xfrm>
          <a:prstGeom prst="rect">
            <a:avLst/>
          </a:prstGeom>
          <a:solidFill>
            <a:srgbClr val="000000">
              <a:alpha val="0"/>
            </a:srgbClr>
          </a:solidFill>
          <a:ln/>
        </p:spPr>
      </p:sp>
      <p:sp>
        <p:nvSpPr>
          <p:cNvPr id="34" name="Text 32"/>
          <p:cNvSpPr/>
          <p:nvPr/>
        </p:nvSpPr>
        <p:spPr>
          <a:xfrm>
            <a:off x="9936480" y="183451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04</a:t>
            </a:r>
            <a:endParaRPr lang="en-US" sz="1600" dirty="0"/>
          </a:p>
        </p:txBody>
      </p:sp>
      <p:sp>
        <p:nvSpPr>
          <p:cNvPr id="35" name="Text 33"/>
          <p:cNvSpPr/>
          <p:nvPr/>
        </p:nvSpPr>
        <p:spPr>
          <a:xfrm>
            <a:off x="9083040" y="2589530"/>
            <a:ext cx="2604135" cy="597892"/>
          </a:xfrm>
          <a:prstGeom prst="rect">
            <a:avLst/>
          </a:prstGeom>
          <a:noFill/>
          <a:ln/>
        </p:spPr>
        <p:txBody>
          <a:bodyPr wrap="square" lIns="0" tIns="0" rIns="0" bIns="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Future Creative Workflows</a:t>
            </a:r>
            <a:endParaRPr lang="en-US" sz="1600" dirty="0"/>
          </a:p>
        </p:txBody>
      </p:sp>
      <p:sp>
        <p:nvSpPr>
          <p:cNvPr id="36" name="Text 34"/>
          <p:cNvSpPr/>
          <p:nvPr/>
        </p:nvSpPr>
        <p:spPr>
          <a:xfrm>
            <a:off x="9058910" y="3289300"/>
            <a:ext cx="2623820" cy="2572941"/>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Expect real-time multimodal models that accept mixed text, sketch, and voice inputs to produce cohesive cross-media campaigns. Democratized creativity will flood markets, elevating human value toward curation, storytelling, and emotional intelligence.</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06</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Hands-On Creation</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C1016"/>
        </a:solidFill>
        <a:effectLst/>
      </p:bgPr>
    </p:bg>
    <p:spTree>
      <p:nvGrpSpPr>
        <p:cNvPr id="1" name=""/>
        <p:cNvGrpSpPr/>
        <p:nvPr/>
      </p:nvGrpSpPr>
      <p:grpSpPr>
        <a:xfrm>
          <a:off x="0" y="0"/>
          <a:ext cx="0" cy="0"/>
          <a:chOff x="0" y="0"/>
          <a:chExt cx="0" cy="0"/>
        </a:xfrm>
      </p:grpSpPr>
      <p:pic>
        <p:nvPicPr>
          <p:cNvPr id="2" name="Image 0" descr="https://kimi-img.moonshot.cn/pub/slides/slides_tmpl/image/25-08-27-20:03:30-d2nf84h8bjvh7rlj095g.png"/>
          <p:cNvPicPr>
            <a:picLocks noChangeAspect="1"/>
          </p:cNvPicPr>
          <p:nvPr/>
        </p:nvPicPr>
        <p:blipFill>
          <a:blip r:embed="rId3"/>
          <a:stretch>
            <a:fillRect/>
          </a:stretch>
        </p:blipFill>
        <p:spPr>
          <a:xfrm>
            <a:off x="4166818" y="-3600"/>
            <a:ext cx="8025182" cy="6865200"/>
          </a:xfrm>
          <a:prstGeom prst="rect">
            <a:avLst/>
          </a:prstGeom>
        </p:spPr>
      </p:pic>
      <p:sp>
        <p:nvSpPr>
          <p:cNvPr id="3" name="Shape 0"/>
          <p:cNvSpPr/>
          <p:nvPr/>
        </p:nvSpPr>
        <p:spPr>
          <a:xfrm>
            <a:off x="1056005" y="2136775"/>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4" name="Text 1"/>
          <p:cNvSpPr/>
          <p:nvPr/>
        </p:nvSpPr>
        <p:spPr>
          <a:xfrm>
            <a:off x="1056005" y="213677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056005" y="2823845"/>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6" name="Text 3"/>
          <p:cNvSpPr/>
          <p:nvPr/>
        </p:nvSpPr>
        <p:spPr>
          <a:xfrm>
            <a:off x="1056005" y="282384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056005" y="3520440"/>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8" name="Text 5"/>
          <p:cNvSpPr/>
          <p:nvPr/>
        </p:nvSpPr>
        <p:spPr>
          <a:xfrm>
            <a:off x="1056005" y="3520440"/>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056005" y="4226560"/>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1056005" y="4226560"/>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56005" y="4942205"/>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2" name="Text 9"/>
          <p:cNvSpPr/>
          <p:nvPr/>
        </p:nvSpPr>
        <p:spPr>
          <a:xfrm>
            <a:off x="1056005" y="494220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056005" y="5667375"/>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4" name="Text 11"/>
          <p:cNvSpPr/>
          <p:nvPr/>
        </p:nvSpPr>
        <p:spPr>
          <a:xfrm>
            <a:off x="1056005" y="566737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p:cNvSpPr/>
          <p:nvPr/>
        </p:nvSpPr>
        <p:spPr>
          <a:xfrm>
            <a:off x="941070" y="959485"/>
            <a:ext cx="3903345"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alpha val="55000"/>
                  </a:srgbClr>
                </a:solidFill>
                <a:latin typeface="MiSans" pitchFamily="34" charset="0"/>
                <a:ea typeface="MiSans" pitchFamily="34" charset="-122"/>
                <a:cs typeface="MiSans" pitchFamily="34" charset="-120"/>
              </a:rPr>
              <a:t>CONTENTS</a:t>
            </a:r>
            <a:endParaRPr lang="en-US" sz="1600" dirty="0"/>
          </a:p>
        </p:txBody>
      </p:sp>
      <p:sp>
        <p:nvSpPr>
          <p:cNvPr id="16" name="Text 13"/>
          <p:cNvSpPr/>
          <p:nvPr/>
        </p:nvSpPr>
        <p:spPr>
          <a:xfrm>
            <a:off x="1054100" y="216916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01</a:t>
            </a:r>
            <a:endParaRPr lang="en-US" sz="1600" dirty="0"/>
          </a:p>
        </p:txBody>
      </p:sp>
      <p:sp>
        <p:nvSpPr>
          <p:cNvPr id="17" name="Text 14"/>
          <p:cNvSpPr/>
          <p:nvPr/>
        </p:nvSpPr>
        <p:spPr>
          <a:xfrm>
            <a:off x="1846580" y="2225040"/>
            <a:ext cx="95631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 Creates</a:t>
            </a:r>
            <a:endParaRPr lang="en-US" sz="1600" dirty="0"/>
          </a:p>
        </p:txBody>
      </p:sp>
      <p:sp>
        <p:nvSpPr>
          <p:cNvPr id="18" name="Text 15"/>
          <p:cNvSpPr/>
          <p:nvPr/>
        </p:nvSpPr>
        <p:spPr>
          <a:xfrm>
            <a:off x="1054100" y="2865755"/>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02</a:t>
            </a:r>
            <a:endParaRPr lang="en-US" sz="1600" dirty="0"/>
          </a:p>
        </p:txBody>
      </p:sp>
      <p:sp>
        <p:nvSpPr>
          <p:cNvPr id="19" name="Text 16"/>
          <p:cNvSpPr/>
          <p:nvPr/>
        </p:nvSpPr>
        <p:spPr>
          <a:xfrm>
            <a:off x="1846580" y="2921635"/>
            <a:ext cx="95631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Inside the Models</a:t>
            </a:r>
            <a:endParaRPr lang="en-US" sz="1600" dirty="0"/>
          </a:p>
        </p:txBody>
      </p:sp>
      <p:sp>
        <p:nvSpPr>
          <p:cNvPr id="20" name="Text 17"/>
          <p:cNvSpPr/>
          <p:nvPr/>
        </p:nvSpPr>
        <p:spPr>
          <a:xfrm>
            <a:off x="1054100" y="3571875"/>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03</a:t>
            </a:r>
            <a:endParaRPr lang="en-US" sz="1600" dirty="0"/>
          </a:p>
        </p:txBody>
      </p:sp>
      <p:sp>
        <p:nvSpPr>
          <p:cNvPr id="21" name="Text 18"/>
          <p:cNvSpPr/>
          <p:nvPr/>
        </p:nvSpPr>
        <p:spPr>
          <a:xfrm>
            <a:off x="1846580" y="3627755"/>
            <a:ext cx="95631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Text &amp; Code Magic</a:t>
            </a:r>
            <a:endParaRPr lang="en-US" sz="1600" dirty="0"/>
          </a:p>
        </p:txBody>
      </p:sp>
      <p:sp>
        <p:nvSpPr>
          <p:cNvPr id="22" name="Text 19"/>
          <p:cNvSpPr/>
          <p:nvPr/>
        </p:nvSpPr>
        <p:spPr>
          <a:xfrm>
            <a:off x="1054100" y="428752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04</a:t>
            </a:r>
            <a:endParaRPr lang="en-US" sz="1600" dirty="0"/>
          </a:p>
        </p:txBody>
      </p:sp>
      <p:sp>
        <p:nvSpPr>
          <p:cNvPr id="23" name="Text 20"/>
          <p:cNvSpPr/>
          <p:nvPr/>
        </p:nvSpPr>
        <p:spPr>
          <a:xfrm>
            <a:off x="1846580" y="4343400"/>
            <a:ext cx="95631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Visual &amp; Audio Art</a:t>
            </a:r>
            <a:endParaRPr lang="en-US" sz="1600" dirty="0"/>
          </a:p>
        </p:txBody>
      </p:sp>
      <p:sp>
        <p:nvSpPr>
          <p:cNvPr id="24" name="Text 21"/>
          <p:cNvSpPr/>
          <p:nvPr/>
        </p:nvSpPr>
        <p:spPr>
          <a:xfrm>
            <a:off x="1054100" y="501269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05</a:t>
            </a:r>
            <a:endParaRPr lang="en-US" sz="1600" dirty="0"/>
          </a:p>
        </p:txBody>
      </p:sp>
      <p:sp>
        <p:nvSpPr>
          <p:cNvPr id="25" name="Text 22"/>
          <p:cNvSpPr/>
          <p:nvPr/>
        </p:nvSpPr>
        <p:spPr>
          <a:xfrm>
            <a:off x="1846580" y="5068570"/>
            <a:ext cx="95631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Moving Pictures</a:t>
            </a:r>
            <a:endParaRPr lang="en-US" sz="1600" dirty="0"/>
          </a:p>
        </p:txBody>
      </p:sp>
      <p:sp>
        <p:nvSpPr>
          <p:cNvPr id="26" name="Text 23"/>
          <p:cNvSpPr/>
          <p:nvPr/>
        </p:nvSpPr>
        <p:spPr>
          <a:xfrm>
            <a:off x="1054100" y="5747385"/>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06</a:t>
            </a:r>
            <a:endParaRPr lang="en-US" sz="1600" dirty="0"/>
          </a:p>
        </p:txBody>
      </p:sp>
      <p:sp>
        <p:nvSpPr>
          <p:cNvPr id="27" name="Text 24"/>
          <p:cNvSpPr/>
          <p:nvPr/>
        </p:nvSpPr>
        <p:spPr>
          <a:xfrm>
            <a:off x="1846580" y="5803265"/>
            <a:ext cx="95631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Hands-On Creation</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1919605" y="-5283835"/>
            <a:ext cx="8323580" cy="8323580"/>
          </a:xfrm>
          <a:prstGeom prst="ellipse">
            <a:avLst/>
          </a:prstGeom>
          <a:solidFill>
            <a:srgbClr val="FFFFFF">
              <a:alpha val="5098"/>
            </a:srgbClr>
          </a:solidFill>
          <a:ln/>
        </p:spPr>
      </p:sp>
      <p:sp>
        <p:nvSpPr>
          <p:cNvPr id="3" name="Text 1"/>
          <p:cNvSpPr/>
          <p:nvPr/>
        </p:nvSpPr>
        <p:spPr>
          <a:xfrm>
            <a:off x="1919605" y="-5283835"/>
            <a:ext cx="8323580" cy="832358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3264535" y="3461385"/>
            <a:ext cx="5857240" cy="5857240"/>
          </a:xfrm>
          <a:prstGeom prst="ellipse">
            <a:avLst/>
          </a:prstGeom>
          <a:solidFill>
            <a:srgbClr val="FFFFFF">
              <a:alpha val="10196"/>
            </a:srgbClr>
          </a:solidFill>
          <a:ln/>
        </p:spPr>
      </p:sp>
      <p:sp>
        <p:nvSpPr>
          <p:cNvPr id="5" name="Text 3"/>
          <p:cNvSpPr/>
          <p:nvPr/>
        </p:nvSpPr>
        <p:spPr>
          <a:xfrm>
            <a:off x="-3264535" y="3461385"/>
            <a:ext cx="5857240" cy="585724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9224645" y="3373120"/>
            <a:ext cx="4029075" cy="4029075"/>
          </a:xfrm>
          <a:prstGeom prst="ellipse">
            <a:avLst/>
          </a:prstGeom>
          <a:solidFill>
            <a:srgbClr val="FFFFFF">
              <a:alpha val="10196"/>
            </a:srgbClr>
          </a:solidFill>
          <a:ln/>
        </p:spPr>
      </p:sp>
      <p:sp>
        <p:nvSpPr>
          <p:cNvPr id="7" name="Text 5"/>
          <p:cNvSpPr/>
          <p:nvPr/>
        </p:nvSpPr>
        <p:spPr>
          <a:xfrm>
            <a:off x="9224645" y="3373120"/>
            <a:ext cx="4029075" cy="402907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rot="16200000">
            <a:off x="7044690" y="425450"/>
            <a:ext cx="1484630" cy="10367645"/>
          </a:xfrm>
          <a:prstGeom prst="round2SameRect">
            <a:avLst>
              <a:gd name="adj1" fmla="val 50000"/>
              <a:gd name="adj2" fmla="val 0"/>
            </a:avLst>
          </a:prstGeom>
          <a:gradFill flip="none" rotWithShape="1">
            <a:gsLst>
              <a:gs pos="0">
                <a:srgbClr val="A4B6C2">
                  <a:alpha val="33000"/>
                </a:srgbClr>
              </a:gs>
              <a:gs pos="100000">
                <a:srgbClr val="232322">
                  <a:alpha val="0"/>
                </a:srgbClr>
              </a:gs>
            </a:gsLst>
            <a:path path="circle">
              <a:fillToRect l="100000" b="100000"/>
            </a:path>
            <a:tileRect t="-100000" r="-100000"/>
          </a:gradFill>
          <a:ln/>
        </p:spPr>
      </p:sp>
      <p:sp>
        <p:nvSpPr>
          <p:cNvPr id="9" name="Text 7"/>
          <p:cNvSpPr/>
          <p:nvPr/>
        </p:nvSpPr>
        <p:spPr>
          <a:xfrm rot="16200000">
            <a:off x="7044690" y="425450"/>
            <a:ext cx="14846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rot="16200000">
            <a:off x="4777105" y="-3001645"/>
            <a:ext cx="1484630" cy="10367645"/>
          </a:xfrm>
          <a:prstGeom prst="round2SameRect">
            <a:avLst>
              <a:gd name="adj1" fmla="val 50000"/>
              <a:gd name="adj2" fmla="val 0"/>
            </a:avLst>
          </a:prstGeom>
          <a:gradFill flip="none" rotWithShape="1">
            <a:gsLst>
              <a:gs pos="0">
                <a:srgbClr val="A4B6C2">
                  <a:alpha val="33000"/>
                </a:srgbClr>
              </a:gs>
              <a:gs pos="100000">
                <a:srgbClr val="232322">
                  <a:alpha val="0"/>
                </a:srgbClr>
              </a:gs>
            </a:gsLst>
            <a:path path="circle">
              <a:fillToRect l="100000" b="100000"/>
            </a:path>
            <a:tileRect t="-100000" r="-100000"/>
          </a:gradFill>
          <a:ln/>
        </p:spPr>
      </p:sp>
      <p:sp>
        <p:nvSpPr>
          <p:cNvPr id="11" name="Text 9"/>
          <p:cNvSpPr/>
          <p:nvPr/>
        </p:nvSpPr>
        <p:spPr>
          <a:xfrm rot="16200000">
            <a:off x="4777105" y="-3001645"/>
            <a:ext cx="14846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rot="16200000">
            <a:off x="5709920" y="-1296035"/>
            <a:ext cx="1484630" cy="10367645"/>
          </a:xfrm>
          <a:prstGeom prst="round2SameRect">
            <a:avLst>
              <a:gd name="adj1" fmla="val 50000"/>
              <a:gd name="adj2" fmla="val 0"/>
            </a:avLst>
          </a:prstGeom>
          <a:gradFill flip="none" rotWithShape="1">
            <a:gsLst>
              <a:gs pos="0">
                <a:srgbClr val="A4B6C2">
                  <a:alpha val="33000"/>
                </a:srgbClr>
              </a:gs>
              <a:gs pos="100000">
                <a:srgbClr val="232322">
                  <a:alpha val="0"/>
                </a:srgbClr>
              </a:gs>
            </a:gsLst>
            <a:path path="circle">
              <a:fillToRect l="100000" b="100000"/>
            </a:path>
            <a:tileRect t="-100000" r="-100000"/>
          </a:gradFill>
          <a:ln/>
        </p:spPr>
      </p:sp>
      <p:sp>
        <p:nvSpPr>
          <p:cNvPr id="13" name="Text 11"/>
          <p:cNvSpPr/>
          <p:nvPr/>
        </p:nvSpPr>
        <p:spPr>
          <a:xfrm rot="16200000">
            <a:off x="5709920" y="-1296035"/>
            <a:ext cx="14846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751938" y="3559536"/>
            <a:ext cx="637958" cy="637956"/>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5" name="Text 13"/>
          <p:cNvSpPr/>
          <p:nvPr/>
        </p:nvSpPr>
        <p:spPr>
          <a:xfrm>
            <a:off x="1751938" y="355953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84198" y="1904091"/>
            <a:ext cx="637958" cy="637956"/>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7" name="Text 15"/>
          <p:cNvSpPr/>
          <p:nvPr/>
        </p:nvSpPr>
        <p:spPr>
          <a:xfrm>
            <a:off x="784198" y="1904091"/>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3071468" y="5338806"/>
            <a:ext cx="637958" cy="637956"/>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9" name="Text 17"/>
          <p:cNvSpPr/>
          <p:nvPr/>
        </p:nvSpPr>
        <p:spPr>
          <a:xfrm>
            <a:off x="3071468" y="533880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21" name="Text 19"/>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22" name="Text 20"/>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Prompt Engineering Basics</a:t>
            </a:r>
            <a:endParaRPr lang="en-US" sz="1600" dirty="0"/>
          </a:p>
        </p:txBody>
      </p:sp>
      <p:sp>
        <p:nvSpPr>
          <p:cNvPr id="23" name="Shape 21"/>
          <p:cNvSpPr/>
          <p:nvPr/>
        </p:nvSpPr>
        <p:spPr>
          <a:xfrm>
            <a:off x="784199" y="2075110"/>
            <a:ext cx="665094" cy="295787"/>
          </a:xfrm>
          <a:prstGeom prst="rect">
            <a:avLst/>
          </a:prstGeom>
          <a:solidFill>
            <a:srgbClr val="000000">
              <a:alpha val="0"/>
            </a:srgbClr>
          </a:solidFill>
          <a:ln/>
        </p:spPr>
      </p:sp>
      <p:sp>
        <p:nvSpPr>
          <p:cNvPr id="24" name="Text 22"/>
          <p:cNvSpPr/>
          <p:nvPr/>
        </p:nvSpPr>
        <p:spPr>
          <a:xfrm>
            <a:off x="784199" y="2075110"/>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5" name="Text 23"/>
          <p:cNvSpPr/>
          <p:nvPr/>
        </p:nvSpPr>
        <p:spPr>
          <a:xfrm>
            <a:off x="1644650" y="1485900"/>
            <a:ext cx="7713980" cy="284559"/>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Effective Prompts</a:t>
            </a:r>
            <a:endParaRPr lang="en-US" sz="1600" dirty="0"/>
          </a:p>
        </p:txBody>
      </p:sp>
      <p:sp>
        <p:nvSpPr>
          <p:cNvPr id="26" name="Text 24"/>
          <p:cNvSpPr/>
          <p:nvPr/>
        </p:nvSpPr>
        <p:spPr>
          <a:xfrm>
            <a:off x="1644650" y="1840230"/>
            <a:ext cx="7713980" cy="857647"/>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Effective prompts combine clear subject, style cues, and constraints. Iterative refinement, keyword weighting, and negative prompts help steer outputs toward desired results while avoiding unwanted elements.</a:t>
            </a:r>
            <a:endParaRPr lang="en-US" sz="1600" dirty="0"/>
          </a:p>
        </p:txBody>
      </p:sp>
      <p:sp>
        <p:nvSpPr>
          <p:cNvPr id="27" name="Shape 25"/>
          <p:cNvSpPr/>
          <p:nvPr/>
        </p:nvSpPr>
        <p:spPr>
          <a:xfrm>
            <a:off x="1725064" y="3730950"/>
            <a:ext cx="665094" cy="295787"/>
          </a:xfrm>
          <a:prstGeom prst="rect">
            <a:avLst/>
          </a:prstGeom>
          <a:solidFill>
            <a:srgbClr val="000000">
              <a:alpha val="0"/>
            </a:srgbClr>
          </a:solidFill>
          <a:ln/>
        </p:spPr>
      </p:sp>
      <p:sp>
        <p:nvSpPr>
          <p:cNvPr id="28" name="Text 26"/>
          <p:cNvSpPr/>
          <p:nvPr/>
        </p:nvSpPr>
        <p:spPr>
          <a:xfrm>
            <a:off x="1725064" y="3730950"/>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9" name="Text 27"/>
          <p:cNvSpPr/>
          <p:nvPr/>
        </p:nvSpPr>
        <p:spPr>
          <a:xfrm>
            <a:off x="2529840" y="3249930"/>
            <a:ext cx="7713980" cy="284559"/>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Language of Communication</a:t>
            </a:r>
            <a:endParaRPr lang="en-US" sz="1600" dirty="0"/>
          </a:p>
        </p:txBody>
      </p:sp>
      <p:sp>
        <p:nvSpPr>
          <p:cNvPr id="30" name="Text 28"/>
          <p:cNvSpPr/>
          <p:nvPr/>
        </p:nvSpPr>
        <p:spPr>
          <a:xfrm>
            <a:off x="2529840" y="3604260"/>
            <a:ext cx="7713980" cy="571698"/>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Mastering the language of communication with generative AI unlocks precise creative control and minimizes random trial-and-error across text, image, and audio generators.</a:t>
            </a:r>
            <a:endParaRPr lang="en-US" sz="1600" dirty="0"/>
          </a:p>
        </p:txBody>
      </p:sp>
      <p:sp>
        <p:nvSpPr>
          <p:cNvPr id="31" name="Shape 29"/>
          <p:cNvSpPr/>
          <p:nvPr/>
        </p:nvSpPr>
        <p:spPr>
          <a:xfrm>
            <a:off x="3057900" y="5527017"/>
            <a:ext cx="665094" cy="295787"/>
          </a:xfrm>
          <a:prstGeom prst="rect">
            <a:avLst/>
          </a:prstGeom>
          <a:solidFill>
            <a:srgbClr val="000000">
              <a:alpha val="0"/>
            </a:srgbClr>
          </a:solidFill>
          <a:ln/>
        </p:spPr>
      </p:sp>
      <p:sp>
        <p:nvSpPr>
          <p:cNvPr id="32" name="Text 30"/>
          <p:cNvSpPr/>
          <p:nvPr/>
        </p:nvSpPr>
        <p:spPr>
          <a:xfrm>
            <a:off x="3057900" y="5527017"/>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33" name="Text 31"/>
          <p:cNvSpPr/>
          <p:nvPr/>
        </p:nvSpPr>
        <p:spPr>
          <a:xfrm>
            <a:off x="4034790" y="4953000"/>
            <a:ext cx="7602220" cy="284559"/>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Iterative Refinement</a:t>
            </a:r>
            <a:endParaRPr lang="en-US" sz="1600" dirty="0"/>
          </a:p>
        </p:txBody>
      </p:sp>
      <p:sp>
        <p:nvSpPr>
          <p:cNvPr id="34" name="Text 32"/>
          <p:cNvSpPr/>
          <p:nvPr/>
        </p:nvSpPr>
        <p:spPr>
          <a:xfrm>
            <a:off x="4034790" y="5307330"/>
            <a:ext cx="7844155" cy="857647"/>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Users can refine generated content by providing additional context or constraints. This iterative process helps achieve the desired tone, length, and format, making the output suitable for various applications.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2-d2nf8518bjvh7rlj09b0.jpeg"/>
          <p:cNvPicPr>
            <a:picLocks noChangeAspect="1"/>
          </p:cNvPicPr>
          <p:nvPr/>
        </p:nvPicPr>
        <p:blipFill>
          <a:blip r:embed="rId3">
            <a:alphaModFix amt="60000"/>
          </a:blip>
          <a:srcRect l="8038" t="12855" b="10906"/>
          <a:stretch/>
        </p:blipFill>
        <p:spPr>
          <a:xfrm>
            <a:off x="0" y="2540"/>
            <a:ext cx="5466080" cy="6855460"/>
          </a:xfrm>
          <a:prstGeom prst="rect">
            <a:avLst/>
          </a:prstGeom>
        </p:spPr>
      </p:pic>
      <p:sp>
        <p:nvSpPr>
          <p:cNvPr id="3" name="Shape 0"/>
          <p:cNvSpPr/>
          <p:nvPr/>
        </p:nvSpPr>
        <p:spPr>
          <a:xfrm>
            <a:off x="-37465" y="-62865"/>
            <a:ext cx="5473700" cy="6913245"/>
          </a:xfrm>
          <a:prstGeom prst="roundRect">
            <a:avLst>
              <a:gd name="adj" fmla="val 0"/>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sp>
      <p:sp>
        <p:nvSpPr>
          <p:cNvPr id="4" name="Text 1"/>
          <p:cNvSpPr/>
          <p:nvPr/>
        </p:nvSpPr>
        <p:spPr>
          <a:xfrm>
            <a:off x="-37465" y="-62865"/>
            <a:ext cx="5473700" cy="6913245"/>
          </a:xfrm>
          <a:prstGeom prst="rect">
            <a:avLst/>
          </a:prstGeom>
          <a:noFill/>
          <a:ln/>
        </p:spPr>
        <p:txBody>
          <a:bodyPr wrap="square" lIns="0" tIns="0" rIns="0" bIns="0" rtlCol="0" anchor="t"/>
          <a:lstStyle/>
          <a:p>
            <a:pPr>
              <a:lnSpc>
                <a:spcPct val="100000"/>
              </a:lnSpc>
            </a:pPr>
            <a:endParaRPr lang="en-US" sz="1600" dirty="0"/>
          </a:p>
        </p:txBody>
      </p:sp>
      <p:pic>
        <p:nvPicPr>
          <p:cNvPr id="5" name="Image 1" descr="https://kimi-img.moonshot.cn/pub/slides/slides_tmpl/image/25-08-27-20:03:32-d2nf8518bjvh7rlj09ag.png"/>
          <p:cNvPicPr>
            <a:picLocks noChangeAspect="1"/>
          </p:cNvPicPr>
          <p:nvPr/>
        </p:nvPicPr>
        <p:blipFill>
          <a:blip r:embed="rId4"/>
          <a:stretch>
            <a:fillRect/>
          </a:stretch>
        </p:blipFill>
        <p:spPr>
          <a:xfrm>
            <a:off x="3031103" y="127000"/>
            <a:ext cx="7448551" cy="4927600"/>
          </a:xfrm>
          <a:prstGeom prst="rect">
            <a:avLst/>
          </a:prstGeom>
        </p:spPr>
      </p:pic>
      <p:pic>
        <p:nvPicPr>
          <p:cNvPr id="6" name="Image 2" descr="https://kimi-img.moonshot.cn/pub/slides/slides_tmpl/image/25-08-27-20:03:31-d2nf84p8bjvh7rlj0980.png"/>
          <p:cNvPicPr>
            <a:picLocks noChangeAspect="1"/>
          </p:cNvPicPr>
          <p:nvPr/>
        </p:nvPicPr>
        <p:blipFill>
          <a:blip r:embed="rId5"/>
          <a:stretch>
            <a:fillRect/>
          </a:stretch>
        </p:blipFill>
        <p:spPr>
          <a:xfrm rot="16200000">
            <a:off x="7743438" y="-306388"/>
            <a:ext cx="4338956" cy="4752341"/>
          </a:xfrm>
          <a:prstGeom prst="rect">
            <a:avLst/>
          </a:prstGeom>
        </p:spPr>
      </p:pic>
      <p:pic>
        <p:nvPicPr>
          <p:cNvPr id="7" name="Image 3" descr="https://kimi-img.moonshot.cn/pub/slides/slides_tmpl/image/25-08-27-20:03:31-d2nf84p8bjvh7rlj0980.png"/>
          <p:cNvPicPr>
            <a:picLocks noChangeAspect="1"/>
          </p:cNvPicPr>
          <p:nvPr/>
        </p:nvPicPr>
        <p:blipFill>
          <a:blip r:embed="rId5"/>
          <a:stretch>
            <a:fillRect/>
          </a:stretch>
        </p:blipFill>
        <p:spPr>
          <a:xfrm>
            <a:off x="7855198" y="2140267"/>
            <a:ext cx="4338956" cy="4752341"/>
          </a:xfrm>
          <a:prstGeom prst="rect">
            <a:avLst/>
          </a:prstGeom>
        </p:spPr>
      </p:pic>
      <p:sp>
        <p:nvSpPr>
          <p:cNvPr id="8" name="Shape 2"/>
          <p:cNvSpPr/>
          <p:nvPr/>
        </p:nvSpPr>
        <p:spPr>
          <a:xfrm rot="16200000">
            <a:off x="7122795" y="1765300"/>
            <a:ext cx="6875780" cy="3311525"/>
          </a:xfrm>
          <a:prstGeom prst="rect">
            <a:avLst/>
          </a:prstGeom>
          <a:solidFill>
            <a:srgbClr val="D3D8E0"/>
          </a:solidFill>
          <a:ln/>
        </p:spPr>
      </p:sp>
      <p:sp>
        <p:nvSpPr>
          <p:cNvPr id="9" name="Text 3"/>
          <p:cNvSpPr/>
          <p:nvPr/>
        </p:nvSpPr>
        <p:spPr>
          <a:xfrm rot="16200000">
            <a:off x="7122795" y="1765300"/>
            <a:ext cx="6875780" cy="3311525"/>
          </a:xfrm>
          <a:prstGeom prst="rect">
            <a:avLst/>
          </a:prstGeom>
          <a:noFill/>
          <a:ln/>
        </p:spPr>
        <p:txBody>
          <a:bodyPr wrap="square" lIns="0" tIns="0" rIns="0" bIns="0" rtlCol="0" anchor="t"/>
          <a:lstStyle/>
          <a:p>
            <a:pPr>
              <a:lnSpc>
                <a:spcPct val="100000"/>
              </a:lnSpc>
            </a:pPr>
            <a:endParaRPr lang="en-US" sz="1600" dirty="0"/>
          </a:p>
        </p:txBody>
      </p:sp>
      <p:sp>
        <p:nvSpPr>
          <p:cNvPr id="10" name="Text 4"/>
          <p:cNvSpPr/>
          <p:nvPr/>
        </p:nvSpPr>
        <p:spPr>
          <a:xfrm>
            <a:off x="311785" y="1061085"/>
            <a:ext cx="4828540" cy="2112010"/>
          </a:xfrm>
          <a:prstGeom prst="rect">
            <a:avLst/>
          </a:prstGeom>
          <a:noFill/>
          <a:ln/>
        </p:spPr>
        <p:txBody>
          <a:bodyPr wrap="square" lIns="0" tIns="0" rIns="0" bIns="0" rtlCol="0" anchor="t"/>
          <a:lstStyle/>
          <a:p>
            <a:pPr>
              <a:lnSpc>
                <a:spcPct val="120000"/>
              </a:lnSpc>
            </a:pPr>
            <a:r>
              <a:rPr lang="en-US" sz="3200" dirty="0">
                <a:solidFill>
                  <a:srgbClr val="FFFFFF"/>
                </a:solidFill>
                <a:latin typeface="MiSans" pitchFamily="34" charset="0"/>
                <a:ea typeface="MiSans" pitchFamily="34" charset="-122"/>
                <a:cs typeface="MiSans" pitchFamily="34" charset="-120"/>
              </a:rPr>
              <a:t>Live Text &amp; Image Lab</a:t>
            </a:r>
            <a:endParaRPr lang="en-US" sz="1600" dirty="0"/>
          </a:p>
        </p:txBody>
      </p:sp>
      <p:sp>
        <p:nvSpPr>
          <p:cNvPr id="11" name="Text 5"/>
          <p:cNvSpPr/>
          <p:nvPr/>
        </p:nvSpPr>
        <p:spPr>
          <a:xfrm>
            <a:off x="5880735" y="1061085"/>
            <a:ext cx="2748280" cy="1310640"/>
          </a:xfrm>
          <a:prstGeom prst="rect">
            <a:avLst/>
          </a:prstGeom>
          <a:noFill/>
          <a:ln/>
        </p:spPr>
        <p:txBody>
          <a:bodyPr wrap="square" lIns="0" tIns="0" rIns="0" bIns="0" rtlCol="0" anchor="t"/>
          <a:lstStyle/>
          <a:p>
            <a:pPr>
              <a:lnSpc>
                <a:spcPct val="120000"/>
              </a:lnSpc>
            </a:pPr>
            <a:r>
              <a:rPr lang="en-US" sz="2000" dirty="0">
                <a:solidFill>
                  <a:srgbClr val="218EC1"/>
                </a:solidFill>
                <a:latin typeface="MiSans" pitchFamily="34" charset="0"/>
                <a:ea typeface="MiSans" pitchFamily="34" charset="-122"/>
                <a:cs typeface="MiSans" pitchFamily="34" charset="-120"/>
              </a:rPr>
              <a:t>Text and Image Generation</a:t>
            </a:r>
            <a:endParaRPr lang="en-US" sz="1600" dirty="0"/>
          </a:p>
        </p:txBody>
      </p:sp>
      <p:sp>
        <p:nvSpPr>
          <p:cNvPr id="12" name="Text 6"/>
          <p:cNvSpPr/>
          <p:nvPr/>
        </p:nvSpPr>
        <p:spPr>
          <a:xfrm>
            <a:off x="5763895" y="3161665"/>
            <a:ext cx="3046730" cy="2535634"/>
          </a:xfrm>
          <a:prstGeom prst="rect">
            <a:avLst/>
          </a:prstGeom>
          <a:noFill/>
          <a:ln/>
        </p:spPr>
        <p:txBody>
          <a:bodyPr wrap="square" lIns="0" tIns="0" rIns="0" bIns="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Participants use ChatGPT and DALL-E to generate a short story and matching illustration. They iterate on prompts to unify visual and narrative tone, demonstrating real-time co-creation and building confidence in tool interaction.</a:t>
            </a:r>
            <a:endParaRPr lang="en-US" sz="1600" dirty="0"/>
          </a:p>
        </p:txBody>
      </p:sp>
      <p:sp>
        <p:nvSpPr>
          <p:cNvPr id="13" name="Text 7"/>
          <p:cNvSpPr/>
          <p:nvPr/>
        </p:nvSpPr>
        <p:spPr>
          <a:xfrm>
            <a:off x="9145270" y="1061085"/>
            <a:ext cx="2748280" cy="1310640"/>
          </a:xfrm>
          <a:prstGeom prst="rect">
            <a:avLst/>
          </a:prstGeom>
          <a:noFill/>
          <a:ln/>
        </p:spPr>
        <p:txBody>
          <a:bodyPr wrap="square" lIns="0" tIns="0" rIns="0" bIns="0" rtlCol="0" anchor="t"/>
          <a:lstStyle/>
          <a:p>
            <a:pPr>
              <a:lnSpc>
                <a:spcPct val="120000"/>
              </a:lnSpc>
            </a:pPr>
            <a:r>
              <a:rPr lang="en-US" sz="2000" dirty="0">
                <a:solidFill>
                  <a:srgbClr val="218EC1"/>
                </a:solidFill>
                <a:latin typeface="MiSans" pitchFamily="34" charset="0"/>
                <a:ea typeface="MiSans" pitchFamily="34" charset="-122"/>
                <a:cs typeface="MiSans" pitchFamily="34" charset="-120"/>
              </a:rPr>
              <a:t>Rapid Iteration</a:t>
            </a:r>
            <a:endParaRPr lang="en-US" sz="1600" dirty="0"/>
          </a:p>
        </p:txBody>
      </p:sp>
      <p:sp>
        <p:nvSpPr>
          <p:cNvPr id="14" name="Text 8"/>
          <p:cNvSpPr/>
          <p:nvPr/>
        </p:nvSpPr>
        <p:spPr>
          <a:xfrm>
            <a:off x="9028430" y="3161665"/>
            <a:ext cx="3046730" cy="2535634"/>
          </a:xfrm>
          <a:prstGeom prst="rect">
            <a:avLst/>
          </a:prstGeom>
          <a:noFill/>
          <a:ln/>
        </p:spPr>
        <p:txBody>
          <a:bodyPr wrap="square" lIns="0" tIns="0" rIns="0" bIns="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This exercise shows how minor prompt tweaks produce dramatically different artistic outcomes. Participants experience the power of generative AI in creating cohesive, creative content quickly.</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dg.png"/>
          <p:cNvPicPr>
            <a:picLocks noChangeAspect="1"/>
          </p:cNvPicPr>
          <p:nvPr/>
        </p:nvPicPr>
        <p:blipFill>
          <a:blip r:embed="rId3"/>
          <a:srcRect b="10274"/>
          <a:stretch/>
        </p:blipFill>
        <p:spPr>
          <a:xfrm>
            <a:off x="1991360" y="0"/>
            <a:ext cx="11675745" cy="6870065"/>
          </a:xfrm>
          <a:prstGeom prst="rect">
            <a:avLst/>
          </a:prstGeom>
        </p:spPr>
      </p:pic>
      <p:sp>
        <p:nvSpPr>
          <p:cNvPr id="3" name="Shape 0"/>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4" name="Text 1"/>
          <p:cNvSpPr/>
          <p:nvPr/>
        </p:nvSpPr>
        <p:spPr>
          <a:xfrm>
            <a:off x="713105" y="403225"/>
            <a:ext cx="600710" cy="60198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Music &amp; Video Mini-Project</a:t>
            </a:r>
            <a:endParaRPr lang="en-US" sz="1600" dirty="0"/>
          </a:p>
        </p:txBody>
      </p:sp>
      <p:sp>
        <p:nvSpPr>
          <p:cNvPr id="6" name="Text 3"/>
          <p:cNvSpPr/>
          <p:nvPr/>
        </p:nvSpPr>
        <p:spPr>
          <a:xfrm>
            <a:off x="970280" y="3933190"/>
            <a:ext cx="6663690" cy="756285"/>
          </a:xfrm>
          <a:prstGeom prst="rect">
            <a:avLst/>
          </a:prstGeom>
          <a:noFill/>
          <a:ln/>
        </p:spPr>
        <p:txBody>
          <a:bodyPr wrap="square" lIns="0" tIns="0" rIns="0" bIns="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Multimedia Creation</a:t>
            </a:r>
            <a:endParaRPr lang="en-US" sz="1600" dirty="0"/>
          </a:p>
        </p:txBody>
      </p:sp>
      <p:sp>
        <p:nvSpPr>
          <p:cNvPr id="7" name="Text 4"/>
          <p:cNvSpPr/>
          <p:nvPr/>
        </p:nvSpPr>
        <p:spPr>
          <a:xfrm>
            <a:off x="970280" y="4458335"/>
            <a:ext cx="7221855" cy="1624330"/>
          </a:xfrm>
          <a:prstGeom prst="rect">
            <a:avLst/>
          </a:prstGeom>
          <a:noFill/>
          <a:ln/>
        </p:spPr>
        <p:txBody>
          <a:bodyPr wrap="square" lIns="0" tIns="0" rIns="0" bIns="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Groups use AIVA to compose a jingle and Runway ML to generate a lyric video. They experience an end-to-end creative pipeline that previously required specialized software, musicians, and editors, now achievable in under an hour with generative AI.</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07</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Ethics &amp; Outlook</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106545" y="1449705"/>
            <a:ext cx="7505700" cy="1700530"/>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106545" y="1449705"/>
            <a:ext cx="7505700" cy="17005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f0.jpg"/>
          <p:cNvPicPr>
            <a:picLocks noChangeAspect="1"/>
          </p:cNvPicPr>
          <p:nvPr/>
        </p:nvPicPr>
        <p:blipFill>
          <a:blip r:embed="rId3"/>
          <a:srcRect l="30741" t="4671" r="31441"/>
          <a:stretch/>
        </p:blipFill>
        <p:spPr>
          <a:xfrm>
            <a:off x="537845" y="1432560"/>
            <a:ext cx="3388360" cy="4804410"/>
          </a:xfrm>
          <a:prstGeom prst="rect">
            <a:avLst/>
          </a:prstGeom>
        </p:spPr>
      </p:pic>
      <p:sp>
        <p:nvSpPr>
          <p:cNvPr id="5" name="Shape 2"/>
          <p:cNvSpPr/>
          <p:nvPr/>
        </p:nvSpPr>
        <p:spPr>
          <a:xfrm>
            <a:off x="4189095" y="3265805"/>
            <a:ext cx="3619500" cy="2957195"/>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6" name="Text 3"/>
          <p:cNvSpPr/>
          <p:nvPr/>
        </p:nvSpPr>
        <p:spPr>
          <a:xfrm>
            <a:off x="4189095" y="3265805"/>
            <a:ext cx="3619500" cy="2957195"/>
          </a:xfrm>
          <a:prstGeom prst="rect">
            <a:avLst/>
          </a:prstGeom>
          <a:noFill/>
          <a:ln/>
        </p:spPr>
        <p:txBody>
          <a:bodyPr wrap="square" lIns="0" tIns="0" rIns="0" bIns="0" rtlCol="0" anchor="t"/>
          <a:lstStyle/>
          <a:p>
            <a:pPr>
              <a:lnSpc>
                <a:spcPct val="100000"/>
              </a:lnSpc>
            </a:pPr>
            <a:endParaRPr lang="en-US" sz="1600" dirty="0"/>
          </a:p>
        </p:txBody>
      </p:sp>
      <p:sp>
        <p:nvSpPr>
          <p:cNvPr id="7" name="Shape 4"/>
          <p:cNvSpPr/>
          <p:nvPr/>
        </p:nvSpPr>
        <p:spPr>
          <a:xfrm>
            <a:off x="7992745" y="3265805"/>
            <a:ext cx="3619500" cy="2957195"/>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8" name="Text 5"/>
          <p:cNvSpPr/>
          <p:nvPr/>
        </p:nvSpPr>
        <p:spPr>
          <a:xfrm>
            <a:off x="7992745" y="3265805"/>
            <a:ext cx="3619500" cy="2957195"/>
          </a:xfrm>
          <a:prstGeom prst="rect">
            <a:avLst/>
          </a:prstGeom>
          <a:noFill/>
          <a:ln/>
        </p:spPr>
        <p:txBody>
          <a:bodyPr wrap="square" lIns="0" tIns="0" rIns="0" bIns="0" rtlCol="0" anchor="t"/>
          <a:lstStyle/>
          <a:p>
            <a:pPr>
              <a:lnSpc>
                <a:spcPct val="100000"/>
              </a:lnSpc>
            </a:pPr>
            <a:endParaRPr lang="en-US" sz="1600" dirty="0"/>
          </a:p>
        </p:txBody>
      </p:sp>
      <p:sp>
        <p:nvSpPr>
          <p:cNvPr id="9" name="Shape 6"/>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11" name="Text 8"/>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Bias Truth and Ownership</a:t>
            </a:r>
            <a:endParaRPr lang="en-US" sz="1600" dirty="0"/>
          </a:p>
        </p:txBody>
      </p:sp>
      <p:sp>
        <p:nvSpPr>
          <p:cNvPr id="12" name="Text 9"/>
          <p:cNvSpPr/>
          <p:nvPr/>
        </p:nvSpPr>
        <p:spPr>
          <a:xfrm>
            <a:off x="4277995" y="1582420"/>
            <a:ext cx="7212330" cy="401955"/>
          </a:xfrm>
          <a:prstGeom prst="rect">
            <a:avLst/>
          </a:prstGeom>
          <a:noFill/>
          <a:ln/>
        </p:spPr>
        <p:txBody>
          <a:bodyPr wrap="square" lIns="45720" tIns="45720" rIns="45720" bIns="4572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Bias in Training Data</a:t>
            </a:r>
            <a:endParaRPr lang="en-US" sz="1600" dirty="0"/>
          </a:p>
        </p:txBody>
      </p:sp>
      <p:sp>
        <p:nvSpPr>
          <p:cNvPr id="13" name="Text 10"/>
          <p:cNvSpPr/>
          <p:nvPr/>
        </p:nvSpPr>
        <p:spPr>
          <a:xfrm>
            <a:off x="4321810" y="2058670"/>
            <a:ext cx="7278370" cy="125984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Training data can embed societal biases, producing skewed text, stereotyped images, or plagiarized snippets. Creators must audit outputs to ensure fairness and avoid perpetuating harmful biases.</a:t>
            </a:r>
            <a:endParaRPr lang="en-US" sz="1600" dirty="0"/>
          </a:p>
        </p:txBody>
      </p:sp>
      <p:sp>
        <p:nvSpPr>
          <p:cNvPr id="14" name="Text 11"/>
          <p:cNvSpPr/>
          <p:nvPr/>
        </p:nvSpPr>
        <p:spPr>
          <a:xfrm>
            <a:off x="4240530" y="3369310"/>
            <a:ext cx="3530600" cy="767715"/>
          </a:xfrm>
          <a:prstGeom prst="rect">
            <a:avLst/>
          </a:prstGeom>
          <a:noFill/>
          <a:ln/>
        </p:spPr>
        <p:txBody>
          <a:bodyPr wrap="square" lIns="45720" tIns="45720" rIns="45720" bIns="45720" rtlCol="0" anchor="ctr"/>
          <a:lstStyle/>
          <a:p>
            <a:pPr>
              <a:lnSpc>
                <a:spcPct val="100000"/>
              </a:lnSpc>
            </a:pPr>
            <a:r>
              <a:rPr lang="en-US" sz="1800" b="1" dirty="0">
                <a:solidFill>
                  <a:srgbClr val="7EC9EB"/>
                </a:solidFill>
                <a:latin typeface="MiSans" pitchFamily="34" charset="0"/>
                <a:ea typeface="MiSans" pitchFamily="34" charset="-122"/>
                <a:cs typeface="MiSans" pitchFamily="34" charset="-120"/>
              </a:rPr>
              <a:t>Ethical Content Creation</a:t>
            </a:r>
            <a:endParaRPr lang="en-US" sz="1600" dirty="0"/>
          </a:p>
        </p:txBody>
      </p:sp>
      <p:sp>
        <p:nvSpPr>
          <p:cNvPr id="15" name="Text 12"/>
          <p:cNvSpPr/>
          <p:nvPr/>
        </p:nvSpPr>
        <p:spPr>
          <a:xfrm>
            <a:off x="4225925" y="3975100"/>
            <a:ext cx="3538220" cy="21463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Clear attribution and transparent workflows maintain audience trust and comply with emerging legal standards for generative content. Creators should disclose AI assistance and respect copyright boundaries.</a:t>
            </a:r>
            <a:endParaRPr lang="en-US" sz="1600" dirty="0"/>
          </a:p>
        </p:txBody>
      </p:sp>
      <p:sp>
        <p:nvSpPr>
          <p:cNvPr id="16" name="Text 13"/>
          <p:cNvSpPr/>
          <p:nvPr/>
        </p:nvSpPr>
        <p:spPr>
          <a:xfrm>
            <a:off x="8044180" y="3369310"/>
            <a:ext cx="3530600" cy="767715"/>
          </a:xfrm>
          <a:prstGeom prst="rect">
            <a:avLst/>
          </a:prstGeom>
          <a:noFill/>
          <a:ln/>
        </p:spPr>
        <p:txBody>
          <a:bodyPr wrap="square" lIns="45720" tIns="45720" rIns="45720" bIns="45720" rtlCol="0" anchor="ctr"/>
          <a:lstStyle/>
          <a:p>
            <a:pPr>
              <a:lnSpc>
                <a:spcPct val="100000"/>
              </a:lnSpc>
            </a:pPr>
            <a:r>
              <a:rPr lang="en-US" sz="1800" b="1" dirty="0">
                <a:solidFill>
                  <a:srgbClr val="7EC9EB"/>
                </a:solidFill>
                <a:latin typeface="MiSans" pitchFamily="34" charset="0"/>
                <a:ea typeface="MiSans" pitchFamily="34" charset="-122"/>
                <a:cs typeface="MiSans" pitchFamily="34" charset="-120"/>
              </a:rPr>
              <a:t>Responsible Use</a:t>
            </a:r>
            <a:endParaRPr lang="en-US" sz="1600" dirty="0"/>
          </a:p>
        </p:txBody>
      </p:sp>
      <p:sp>
        <p:nvSpPr>
          <p:cNvPr id="17" name="Text 14"/>
          <p:cNvSpPr/>
          <p:nvPr/>
        </p:nvSpPr>
        <p:spPr>
          <a:xfrm>
            <a:off x="8029575" y="3975100"/>
            <a:ext cx="3538220" cy="21463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Ethical considerations are crucial in the use of generative AI. Creators must ensure that generated content is used responsibly and does not harm individuals or society.</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1-d2nf84p8bjvh7rlj0990.png"/>
          <p:cNvPicPr>
            <a:picLocks noChangeAspect="1"/>
          </p:cNvPicPr>
          <p:nvPr/>
        </p:nvPicPr>
        <p:blipFill>
          <a:blip r:embed="rId3"/>
          <a:stretch>
            <a:fillRect/>
          </a:stretch>
        </p:blipFill>
        <p:spPr>
          <a:xfrm>
            <a:off x="830026" y="1465177"/>
            <a:ext cx="33872" cy="2188633"/>
          </a:xfrm>
          <a:prstGeom prst="rect">
            <a:avLst/>
          </a:prstGeom>
        </p:spPr>
      </p:pic>
      <p:pic>
        <p:nvPicPr>
          <p:cNvPr id="5" name="Image 1" descr="https://kimi-img.moonshot.cn/pub/slides/slides_tmpl/image/25-08-27-20:03:31-d2nf84p8bjvh7rlj0990.png"/>
          <p:cNvPicPr>
            <a:picLocks noChangeAspect="1"/>
          </p:cNvPicPr>
          <p:nvPr/>
        </p:nvPicPr>
        <p:blipFill>
          <a:blip r:embed="rId3"/>
          <a:stretch>
            <a:fillRect/>
          </a:stretch>
        </p:blipFill>
        <p:spPr>
          <a:xfrm>
            <a:off x="855623" y="3982769"/>
            <a:ext cx="33872" cy="2188633"/>
          </a:xfrm>
          <a:prstGeom prst="rect">
            <a:avLst/>
          </a:prstGeom>
        </p:spPr>
      </p:pic>
      <p:pic>
        <p:nvPicPr>
          <p:cNvPr id="6" name="Image 2" descr="https://kimi-img.moonshot.cn/pub/slides/slides_tmpl/image/25-08-27-20:03:32-d2nf8518bjvh7rlj09a0.png"/>
          <p:cNvPicPr>
            <a:picLocks noChangeAspect="1"/>
          </p:cNvPicPr>
          <p:nvPr/>
        </p:nvPicPr>
        <p:blipFill>
          <a:blip r:embed="rId4"/>
          <a:stretch>
            <a:fillRect/>
          </a:stretch>
        </p:blipFill>
        <p:spPr>
          <a:xfrm>
            <a:off x="6009640" y="1787525"/>
            <a:ext cx="5606417" cy="4384041"/>
          </a:xfrm>
          <a:prstGeom prst="rect">
            <a:avLst/>
          </a:prstGeom>
        </p:spPr>
      </p:pic>
      <p:sp>
        <p:nvSpPr>
          <p:cNvPr id="7" name="Shape 2"/>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8" name="Text 3"/>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9" name="Text 4"/>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Deepfake Misinformation Risk</a:t>
            </a:r>
            <a:endParaRPr lang="en-US" sz="1600" dirty="0"/>
          </a:p>
        </p:txBody>
      </p:sp>
      <p:sp>
        <p:nvSpPr>
          <p:cNvPr id="10" name="Shape 5"/>
          <p:cNvSpPr/>
          <p:nvPr/>
        </p:nvSpPr>
        <p:spPr>
          <a:xfrm>
            <a:off x="6007735" y="1803400"/>
            <a:ext cx="5600065" cy="4361180"/>
          </a:xfrm>
          <a:prstGeom prst="roundRect">
            <a:avLst>
              <a:gd name="adj" fmla="val 2351"/>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sp>
      <p:sp>
        <p:nvSpPr>
          <p:cNvPr id="11" name="Text 6"/>
          <p:cNvSpPr/>
          <p:nvPr/>
        </p:nvSpPr>
        <p:spPr>
          <a:xfrm>
            <a:off x="6007735" y="1803400"/>
            <a:ext cx="5600065" cy="4361180"/>
          </a:xfrm>
          <a:prstGeom prst="rect">
            <a:avLst/>
          </a:prstGeom>
          <a:noFill/>
          <a:ln/>
        </p:spPr>
        <p:txBody>
          <a:bodyPr wrap="square" lIns="0" tIns="0" rIns="0" bIns="0" rtlCol="0" anchor="t"/>
          <a:lstStyle/>
          <a:p>
            <a:pPr>
              <a:lnSpc>
                <a:spcPct val="100000"/>
              </a:lnSpc>
            </a:pPr>
            <a:endParaRPr lang="en-US" sz="1600" dirty="0"/>
          </a:p>
        </p:txBody>
      </p:sp>
      <p:sp>
        <p:nvSpPr>
          <p:cNvPr id="12" name="Text 7"/>
          <p:cNvSpPr/>
          <p:nvPr/>
        </p:nvSpPr>
        <p:spPr>
          <a:xfrm>
            <a:off x="1125855" y="1649730"/>
            <a:ext cx="4627245" cy="1121410"/>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Synthetic Media Risks</a:t>
            </a:r>
            <a:endParaRPr lang="en-US" sz="1600" dirty="0"/>
          </a:p>
        </p:txBody>
      </p:sp>
      <p:sp>
        <p:nvSpPr>
          <p:cNvPr id="13" name="Text 8"/>
          <p:cNvSpPr/>
          <p:nvPr/>
        </p:nvSpPr>
        <p:spPr>
          <a:xfrm>
            <a:off x="1125855" y="2146300"/>
            <a:ext cx="4582795" cy="1594485"/>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Synthetic media can fabricate realistic speeches or events, threatening public discourse and personal reputations. Implementing watermarking and verification platforms helps mitigate harm.</a:t>
            </a:r>
            <a:endParaRPr lang="en-US" sz="1600" dirty="0"/>
          </a:p>
        </p:txBody>
      </p:sp>
      <p:sp>
        <p:nvSpPr>
          <p:cNvPr id="14" name="Text 9"/>
          <p:cNvSpPr/>
          <p:nvPr/>
        </p:nvSpPr>
        <p:spPr>
          <a:xfrm>
            <a:off x="1125855" y="4108450"/>
            <a:ext cx="4627245" cy="1121410"/>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Educational Responsibility</a:t>
            </a:r>
            <a:endParaRPr lang="en-US" sz="1600" dirty="0"/>
          </a:p>
        </p:txBody>
      </p:sp>
      <p:sp>
        <p:nvSpPr>
          <p:cNvPr id="15" name="Text 10"/>
          <p:cNvSpPr/>
          <p:nvPr/>
        </p:nvSpPr>
        <p:spPr>
          <a:xfrm>
            <a:off x="1125855" y="4675505"/>
            <a:ext cx="4583430" cy="1594485"/>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Educators and media professionals have a responsibility to teach critical consumption and ethical production of AI-generated visuals and audio. This helps build a more informed and responsible user base.</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20370" y="1716405"/>
            <a:ext cx="5551805" cy="1913890"/>
          </a:xfrm>
          <a:prstGeom prst="roundRect">
            <a:avLst>
              <a:gd name="adj" fmla="val 4433"/>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20370" y="1716405"/>
            <a:ext cx="5551805" cy="191389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6166485" y="1716405"/>
            <a:ext cx="5551805" cy="1913890"/>
          </a:xfrm>
          <a:prstGeom prst="roundRect">
            <a:avLst>
              <a:gd name="adj" fmla="val 4433"/>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5" name="Text 3"/>
          <p:cNvSpPr/>
          <p:nvPr/>
        </p:nvSpPr>
        <p:spPr>
          <a:xfrm>
            <a:off x="6166485" y="1716405"/>
            <a:ext cx="5551805" cy="191389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420370" y="4012565"/>
            <a:ext cx="5551805" cy="1913890"/>
          </a:xfrm>
          <a:prstGeom prst="roundRect">
            <a:avLst>
              <a:gd name="adj" fmla="val 4433"/>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7" name="Text 5"/>
          <p:cNvSpPr/>
          <p:nvPr/>
        </p:nvSpPr>
        <p:spPr>
          <a:xfrm>
            <a:off x="420370" y="4012565"/>
            <a:ext cx="5551805" cy="1913890"/>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a:off x="6166485" y="4012565"/>
            <a:ext cx="5551805" cy="1913890"/>
          </a:xfrm>
          <a:prstGeom prst="roundRect">
            <a:avLst>
              <a:gd name="adj" fmla="val 4433"/>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9" name="Text 7"/>
          <p:cNvSpPr/>
          <p:nvPr/>
        </p:nvSpPr>
        <p:spPr>
          <a:xfrm>
            <a:off x="6166485" y="4012565"/>
            <a:ext cx="5551805" cy="1913890"/>
          </a:xfrm>
          <a:prstGeom prst="rect">
            <a:avLst/>
          </a:prstGeom>
          <a:noFill/>
          <a:ln/>
        </p:spPr>
        <p:txBody>
          <a:bodyPr wrap="square" lIns="0" tIns="0" rIns="0" bIns="0" rtlCol="0" anchor="t"/>
          <a:lstStyle/>
          <a:p>
            <a:pPr>
              <a:lnSpc>
                <a:spcPct val="100000"/>
              </a:lnSpc>
            </a:pPr>
            <a:endParaRPr lang="en-US" sz="1600" dirty="0"/>
          </a:p>
        </p:txBody>
      </p:sp>
      <p:sp>
        <p:nvSpPr>
          <p:cNvPr id="10" name="Shape 8"/>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1" name="Text 9"/>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12" name="Text 10"/>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Future Creative Workflows</a:t>
            </a:r>
            <a:endParaRPr lang="en-US" sz="1600" dirty="0"/>
          </a:p>
        </p:txBody>
      </p:sp>
      <p:sp>
        <p:nvSpPr>
          <p:cNvPr id="13" name="Text 11"/>
          <p:cNvSpPr/>
          <p:nvPr/>
        </p:nvSpPr>
        <p:spPr>
          <a:xfrm>
            <a:off x="714375" y="1908810"/>
            <a:ext cx="5083810" cy="368300"/>
          </a:xfrm>
          <a:prstGeom prst="rect">
            <a:avLst/>
          </a:prstGeom>
          <a:noFill/>
          <a:ln/>
        </p:spPr>
        <p:txBody>
          <a:bodyPr wrap="square" lIns="0" tIns="0" rIns="0" bIns="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Real-Time Multimodal Models</a:t>
            </a:r>
            <a:endParaRPr lang="en-US" sz="1600" dirty="0"/>
          </a:p>
        </p:txBody>
      </p:sp>
      <p:sp>
        <p:nvSpPr>
          <p:cNvPr id="14" name="Text 12"/>
          <p:cNvSpPr/>
          <p:nvPr/>
        </p:nvSpPr>
        <p:spPr>
          <a:xfrm>
            <a:off x="709930" y="2359025"/>
            <a:ext cx="5093335" cy="1144270"/>
          </a:xfrm>
          <a:prstGeom prst="rect">
            <a:avLst/>
          </a:prstGeom>
          <a:noFill/>
          <a:ln/>
        </p:spPr>
        <p:txBody>
          <a:bodyPr wrap="square" lIns="0" tIns="0" rIns="0" bIns="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Expect real-time multimodal models that accept mixed text, sketch, and voice inputs to produce cohesive cross-media campaigns. These models will revolutionize creative workflows.</a:t>
            </a:r>
            <a:endParaRPr lang="en-US" sz="1600" dirty="0"/>
          </a:p>
        </p:txBody>
      </p:sp>
      <p:sp>
        <p:nvSpPr>
          <p:cNvPr id="15" name="Text 13"/>
          <p:cNvSpPr/>
          <p:nvPr/>
        </p:nvSpPr>
        <p:spPr>
          <a:xfrm>
            <a:off x="718820" y="4188460"/>
            <a:ext cx="5083810" cy="368300"/>
          </a:xfrm>
          <a:prstGeom prst="rect">
            <a:avLst/>
          </a:prstGeom>
          <a:noFill/>
          <a:ln/>
        </p:spPr>
        <p:txBody>
          <a:bodyPr wrap="square" lIns="0" tIns="0" rIns="0" bIns="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Democratized Creativity</a:t>
            </a:r>
            <a:endParaRPr lang="en-US" sz="1600" dirty="0"/>
          </a:p>
        </p:txBody>
      </p:sp>
      <p:sp>
        <p:nvSpPr>
          <p:cNvPr id="16" name="Text 14"/>
          <p:cNvSpPr/>
          <p:nvPr/>
        </p:nvSpPr>
        <p:spPr>
          <a:xfrm>
            <a:off x="714375" y="4638675"/>
            <a:ext cx="5093335" cy="1144270"/>
          </a:xfrm>
          <a:prstGeom prst="rect">
            <a:avLst/>
          </a:prstGeom>
          <a:noFill/>
          <a:ln/>
        </p:spPr>
        <p:txBody>
          <a:bodyPr wrap="square" lIns="0" tIns="0" rIns="0" bIns="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Generative AI will democratize creativity, making it accessible to a broader audience. This will lead to an explosion of creative content, elevating the value of human curation and storytelling.</a:t>
            </a:r>
            <a:endParaRPr lang="en-US" sz="1600" dirty="0"/>
          </a:p>
        </p:txBody>
      </p:sp>
      <p:sp>
        <p:nvSpPr>
          <p:cNvPr id="17" name="Text 15"/>
          <p:cNvSpPr/>
          <p:nvPr/>
        </p:nvSpPr>
        <p:spPr>
          <a:xfrm>
            <a:off x="6456045" y="1909445"/>
            <a:ext cx="5083810" cy="368300"/>
          </a:xfrm>
          <a:prstGeom prst="rect">
            <a:avLst/>
          </a:prstGeom>
          <a:noFill/>
          <a:ln/>
        </p:spPr>
        <p:txBody>
          <a:bodyPr wrap="square" lIns="0" tIns="0" rIns="0" bIns="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Ethical Considerations</a:t>
            </a:r>
            <a:endParaRPr lang="en-US" sz="1600" dirty="0"/>
          </a:p>
        </p:txBody>
      </p:sp>
      <p:sp>
        <p:nvSpPr>
          <p:cNvPr id="18" name="Text 16"/>
          <p:cNvSpPr/>
          <p:nvPr/>
        </p:nvSpPr>
        <p:spPr>
          <a:xfrm>
            <a:off x="6456045" y="2359025"/>
            <a:ext cx="5083175" cy="1144270"/>
          </a:xfrm>
          <a:prstGeom prst="rect">
            <a:avLst/>
          </a:prstGeom>
          <a:noFill/>
          <a:ln/>
        </p:spPr>
        <p:txBody>
          <a:bodyPr wrap="square" lIns="0" tIns="0" rIns="0" bIns="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As generative tools evolve, ethical considerations become even more important. Creators must balance experimentation with critical evaluation to ensure responsible use.</a:t>
            </a:r>
            <a:endParaRPr lang="en-US" sz="1600" dirty="0"/>
          </a:p>
        </p:txBody>
      </p:sp>
      <p:sp>
        <p:nvSpPr>
          <p:cNvPr id="19" name="Text 17"/>
          <p:cNvSpPr/>
          <p:nvPr/>
        </p:nvSpPr>
        <p:spPr>
          <a:xfrm>
            <a:off x="6469380" y="4189095"/>
            <a:ext cx="5083810" cy="368300"/>
          </a:xfrm>
          <a:prstGeom prst="rect">
            <a:avLst/>
          </a:prstGeom>
          <a:noFill/>
          <a:ln/>
        </p:spPr>
        <p:txBody>
          <a:bodyPr wrap="square" lIns="0" tIns="0" rIns="0" bIns="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Continuous Learning</a:t>
            </a:r>
            <a:endParaRPr lang="en-US" sz="1600" dirty="0"/>
          </a:p>
        </p:txBody>
      </p:sp>
      <p:sp>
        <p:nvSpPr>
          <p:cNvPr id="20" name="Text 18"/>
          <p:cNvSpPr/>
          <p:nvPr/>
        </p:nvSpPr>
        <p:spPr>
          <a:xfrm>
            <a:off x="6478905" y="4638675"/>
            <a:ext cx="5083175" cy="1144270"/>
          </a:xfrm>
          <a:prstGeom prst="rect">
            <a:avLst/>
          </a:prstGeom>
          <a:noFill/>
          <a:ln/>
        </p:spPr>
        <p:txBody>
          <a:bodyPr wrap="square" lIns="0" tIns="0" rIns="0" bIns="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Lifelong learning in prompt craft and ethical oversight becomes essential for next-generation professionals. Staying informed about new developments and best practices is crucial.</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08</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Wrap-Up Action</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5-d2nf85p8bjvh7rlj09g0.png"/>
          <p:cNvPicPr>
            <a:picLocks noChangeAspect="1"/>
          </p:cNvPicPr>
          <p:nvPr/>
        </p:nvPicPr>
        <p:blipFill>
          <a:blip r:embed="rId3">
            <a:alphaModFix amt="40000"/>
          </a:blip>
          <a:stretch>
            <a:fillRect/>
          </a:stretch>
        </p:blipFill>
        <p:spPr>
          <a:xfrm>
            <a:off x="-24130" y="-243205"/>
            <a:ext cx="10607675" cy="7393940"/>
          </a:xfrm>
          <a:prstGeom prst="rect">
            <a:avLst/>
          </a:prstGeom>
        </p:spPr>
      </p:pic>
      <p:sp>
        <p:nvSpPr>
          <p:cNvPr id="3" name="Shape 0"/>
          <p:cNvSpPr/>
          <p:nvPr/>
        </p:nvSpPr>
        <p:spPr>
          <a:xfrm>
            <a:off x="1270" y="0"/>
            <a:ext cx="10591800" cy="6869430"/>
          </a:xfrm>
          <a:prstGeom prst="rect">
            <a:avLst/>
          </a:prstGeom>
          <a:gradFill flip="none" rotWithShape="1">
            <a:gsLst>
              <a:gs pos="0">
                <a:srgbClr val="D4EDF8">
                  <a:alpha val="21000"/>
                </a:srgbClr>
              </a:gs>
              <a:gs pos="81000">
                <a:srgbClr val="C5C9CE">
                  <a:alpha val="0"/>
                </a:srgbClr>
              </a:gs>
              <a:gs pos="100000">
                <a:srgbClr val="C5C9CE">
                  <a:alpha val="0"/>
                </a:srgbClr>
              </a:gs>
            </a:gsLst>
            <a:lin ang="2700000" scaled="1"/>
          </a:gradFill>
          <a:ln/>
        </p:spPr>
      </p:sp>
      <p:sp>
        <p:nvSpPr>
          <p:cNvPr id="4" name="Text 1"/>
          <p:cNvSpPr/>
          <p:nvPr/>
        </p:nvSpPr>
        <p:spPr>
          <a:xfrm>
            <a:off x="1270" y="0"/>
            <a:ext cx="10591800" cy="6869430"/>
          </a:xfrm>
          <a:prstGeom prst="rect">
            <a:avLst/>
          </a:prstGeom>
          <a:noFill/>
          <a:ln/>
        </p:spPr>
        <p:txBody>
          <a:bodyPr wrap="square" lIns="0" tIns="0" rIns="0" bIns="0" rtlCol="0" anchor="t"/>
          <a:lstStyle/>
          <a:p>
            <a:pPr>
              <a:lnSpc>
                <a:spcPct val="100000"/>
              </a:lnSpc>
            </a:pPr>
            <a:endParaRPr lang="en-US" sz="1600" dirty="0"/>
          </a:p>
        </p:txBody>
      </p:sp>
      <p:sp>
        <p:nvSpPr>
          <p:cNvPr id="5" name="Shape 2"/>
          <p:cNvSpPr/>
          <p:nvPr/>
        </p:nvSpPr>
        <p:spPr>
          <a:xfrm rot="16200000">
            <a:off x="8153400" y="516255"/>
            <a:ext cx="2173605" cy="9503410"/>
          </a:xfrm>
          <a:prstGeom prst="round2SameRect">
            <a:avLst>
              <a:gd name="adj1" fmla="val 50000"/>
              <a:gd name="adj2" fmla="val 0"/>
            </a:avLst>
          </a:prstGeom>
          <a:solidFill>
            <a:srgbClr val="000000">
              <a:alpha val="0"/>
            </a:srgbClr>
          </a:solidFill>
          <a:ln w="6350">
            <a:solidFill>
              <a:srgbClr val="D3D8E0"/>
            </a:solidFill>
            <a:prstDash val="solid"/>
          </a:ln>
        </p:spPr>
      </p:sp>
      <p:sp>
        <p:nvSpPr>
          <p:cNvPr id="6" name="Text 3"/>
          <p:cNvSpPr/>
          <p:nvPr/>
        </p:nvSpPr>
        <p:spPr>
          <a:xfrm rot="16200000">
            <a:off x="8153400" y="516255"/>
            <a:ext cx="2173605" cy="9503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16200000">
            <a:off x="8153400" y="-1892300"/>
            <a:ext cx="2173605" cy="9503410"/>
          </a:xfrm>
          <a:prstGeom prst="round2SameRect">
            <a:avLst>
              <a:gd name="adj1" fmla="val 50000"/>
              <a:gd name="adj2" fmla="val 0"/>
            </a:avLst>
          </a:prstGeom>
          <a:solidFill>
            <a:srgbClr val="000000">
              <a:alpha val="0"/>
            </a:srgbClr>
          </a:solidFill>
          <a:ln w="6350">
            <a:solidFill>
              <a:srgbClr val="D3D8E0"/>
            </a:solidFill>
            <a:prstDash val="solid"/>
          </a:ln>
        </p:spPr>
      </p:sp>
      <p:sp>
        <p:nvSpPr>
          <p:cNvPr id="8" name="Text 5"/>
          <p:cNvSpPr/>
          <p:nvPr/>
        </p:nvSpPr>
        <p:spPr>
          <a:xfrm rot="16200000">
            <a:off x="8153400" y="-1892300"/>
            <a:ext cx="2173605" cy="950341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525780" y="836930"/>
            <a:ext cx="10703560" cy="817245"/>
          </a:xfrm>
          <a:prstGeom prst="rect">
            <a:avLst/>
          </a:prstGeom>
          <a:noFill/>
          <a:ln/>
        </p:spPr>
        <p:txBody>
          <a:bodyPr wrap="square" lIns="45720" tIns="45720" rIns="45720" bIns="45720" rtlCol="0" anchor="t"/>
          <a:lstStyle/>
          <a:p>
            <a:pPr>
              <a:lnSpc>
                <a:spcPct val="120000"/>
              </a:lnSpc>
            </a:pPr>
            <a:r>
              <a:rPr lang="en-US" sz="3200" dirty="0">
                <a:solidFill>
                  <a:srgbClr val="218EC1"/>
                </a:solidFill>
                <a:latin typeface="MiSans" pitchFamily="34" charset="0"/>
                <a:ea typeface="MiSans" pitchFamily="34" charset="-122"/>
                <a:cs typeface="MiSans" pitchFamily="34" charset="-120"/>
              </a:rPr>
              <a:t>Your First AI Portfolio Piece</a:t>
            </a:r>
            <a:endParaRPr lang="en-US" sz="1600" dirty="0"/>
          </a:p>
        </p:txBody>
      </p:sp>
      <p:sp>
        <p:nvSpPr>
          <p:cNvPr id="10" name="Text 7"/>
          <p:cNvSpPr/>
          <p:nvPr/>
        </p:nvSpPr>
        <p:spPr>
          <a:xfrm>
            <a:off x="6050280" y="1851660"/>
            <a:ext cx="5610225" cy="1162685"/>
          </a:xfrm>
          <a:prstGeom prst="rect">
            <a:avLst/>
          </a:prstGeom>
          <a:noFill/>
          <a:ln/>
        </p:spPr>
        <p:txBody>
          <a:bodyPr wrap="square" lIns="45720" tIns="45720" rIns="45720" bIns="45720" rtlCol="0" anchor="t"/>
          <a:lstStyle/>
          <a:p>
            <a:pPr>
              <a:lnSpc>
                <a:spcPct val="120000"/>
              </a:lnSpc>
            </a:pPr>
            <a:r>
              <a:rPr lang="en-US" sz="2400" dirty="0">
                <a:solidFill>
                  <a:srgbClr val="7EC9EB"/>
                </a:solidFill>
                <a:latin typeface="MiSans" pitchFamily="34" charset="0"/>
                <a:ea typeface="MiSans" pitchFamily="34" charset="-122"/>
                <a:cs typeface="MiSans" pitchFamily="34" charset="-120"/>
              </a:rPr>
              <a:t>Commit to Creating</a:t>
            </a:r>
            <a:endParaRPr lang="en-US" sz="1600" dirty="0"/>
          </a:p>
        </p:txBody>
      </p:sp>
      <p:sp>
        <p:nvSpPr>
          <p:cNvPr id="11" name="Text 8"/>
          <p:cNvSpPr/>
          <p:nvPr/>
        </p:nvSpPr>
        <p:spPr>
          <a:xfrm>
            <a:off x="5066665" y="2363470"/>
            <a:ext cx="6833870" cy="1415415"/>
          </a:xfrm>
          <a:prstGeom prst="rect">
            <a:avLst/>
          </a:prstGeom>
          <a:noFill/>
          <a:ln/>
        </p:spPr>
        <p:txBody>
          <a:bodyPr wrap="square" lIns="45720" tIns="45720" rIns="45720" bIns="45720" rtlCol="0" anchor="t"/>
          <a:lstStyle/>
          <a:p>
            <a:pPr>
              <a:lnSpc>
                <a:spcPct val="140000"/>
              </a:lnSpc>
            </a:pPr>
            <a:r>
              <a:rPr lang="en-US" sz="1600" dirty="0">
                <a:solidFill>
                  <a:srgbClr val="FFFFFF"/>
                </a:solidFill>
                <a:latin typeface="MiSans" pitchFamily="34" charset="0"/>
                <a:ea typeface="MiSans" pitchFamily="34" charset="-122"/>
                <a:cs typeface="MiSans" pitchFamily="34" charset="-120"/>
              </a:rPr>
              <a:t>Commit to publishing one AI-assisted creation within 48 hours. This could be a blog post illustrated with DALL-E art or a lo-fi track composed in AIVA. Document your prompt iterations and ethical checks.</a:t>
            </a:r>
            <a:endParaRPr lang="en-US" sz="1600" dirty="0"/>
          </a:p>
        </p:txBody>
      </p:sp>
      <p:sp>
        <p:nvSpPr>
          <p:cNvPr id="12" name="Text 9"/>
          <p:cNvSpPr/>
          <p:nvPr/>
        </p:nvSpPr>
        <p:spPr>
          <a:xfrm>
            <a:off x="6050280" y="4373880"/>
            <a:ext cx="5610225" cy="1162685"/>
          </a:xfrm>
          <a:prstGeom prst="rect">
            <a:avLst/>
          </a:prstGeom>
          <a:noFill/>
          <a:ln/>
        </p:spPr>
        <p:txBody>
          <a:bodyPr wrap="square" lIns="45720" tIns="45720" rIns="45720" bIns="45720" rtlCol="0" anchor="t"/>
          <a:lstStyle/>
          <a:p>
            <a:pPr>
              <a:lnSpc>
                <a:spcPct val="120000"/>
              </a:lnSpc>
            </a:pPr>
            <a:r>
              <a:rPr lang="en-US" sz="2400" dirty="0">
                <a:solidFill>
                  <a:srgbClr val="7EC9EB"/>
                </a:solidFill>
                <a:latin typeface="MiSans" pitchFamily="34" charset="0"/>
                <a:ea typeface="MiSans" pitchFamily="34" charset="-122"/>
                <a:cs typeface="MiSans" pitchFamily="34" charset="-120"/>
              </a:rPr>
              <a:t>Share and Gather Feedback</a:t>
            </a:r>
            <a:endParaRPr lang="en-US" sz="1600" dirty="0"/>
          </a:p>
        </p:txBody>
      </p:sp>
      <p:sp>
        <p:nvSpPr>
          <p:cNvPr id="13" name="Text 10"/>
          <p:cNvSpPr/>
          <p:nvPr/>
        </p:nvSpPr>
        <p:spPr>
          <a:xfrm>
            <a:off x="5066665" y="4885690"/>
            <a:ext cx="6833870" cy="1415415"/>
          </a:xfrm>
          <a:prstGeom prst="rect">
            <a:avLst/>
          </a:prstGeom>
          <a:noFill/>
          <a:ln/>
        </p:spPr>
        <p:txBody>
          <a:bodyPr wrap="square" lIns="45720" tIns="45720" rIns="45720" bIns="45720" rtlCol="0" anchor="t"/>
          <a:lstStyle/>
          <a:p>
            <a:pPr>
              <a:lnSpc>
                <a:spcPct val="140000"/>
              </a:lnSpc>
            </a:pPr>
            <a:r>
              <a:rPr lang="en-US" sz="1600" dirty="0">
                <a:solidFill>
                  <a:srgbClr val="FFFFFF"/>
                </a:solidFill>
                <a:latin typeface="MiSans" pitchFamily="34" charset="0"/>
                <a:ea typeface="MiSans" pitchFamily="34" charset="-122"/>
                <a:cs typeface="MiSans" pitchFamily="34" charset="-120"/>
              </a:rPr>
              <a:t>Share your creation publicly and gather feedback. This will help you improve and establish your personal generative-AI practice. Continuous iteration is key to mastering these tools.</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0E1215"/>
        </a:solidFill>
        <a:effectLst/>
      </p:bgPr>
    </p:bg>
    <p:spTree>
      <p:nvGrpSpPr>
        <p:cNvPr id="1" name=""/>
        <p:cNvGrpSpPr/>
        <p:nvPr/>
      </p:nvGrpSpPr>
      <p:grpSpPr>
        <a:xfrm>
          <a:off x="0" y="0"/>
          <a:ext cx="0" cy="0"/>
          <a:chOff x="0" y="0"/>
          <a:chExt cx="0" cy="0"/>
        </a:xfrm>
      </p:grpSpPr>
      <p:sp>
        <p:nvSpPr>
          <p:cNvPr id="2" name="Text 0"/>
          <p:cNvSpPr/>
          <p:nvPr/>
        </p:nvSpPr>
        <p:spPr>
          <a:xfrm>
            <a:off x="991647" y="2192933"/>
            <a:ext cx="1217238" cy="1865312"/>
          </a:xfrm>
          <a:prstGeom prst="rect">
            <a:avLst/>
          </a:prstGeom>
          <a:noFill/>
          <a:ln/>
        </p:spPr>
        <p:txBody>
          <a:bodyPr wrap="square" lIns="0" tIns="0" rIns="0" bIns="0" rtlCol="0" anchor="t">
            <a:spAutoFit/>
          </a:bodyPr>
          <a:lstStyle/>
          <a:p>
            <a:pPr>
              <a:lnSpc>
                <a:spcPct val="100000"/>
              </a:lnSpc>
            </a:pPr>
            <a:r>
              <a:rPr lang="en-US" sz="12100" dirty="0">
                <a:solidFill>
                  <a:srgbClr val="FFFFFF"/>
                </a:solidFill>
                <a:latin typeface="MiSans" pitchFamily="34" charset="0"/>
                <a:ea typeface="MiSans" pitchFamily="34" charset="-122"/>
                <a:cs typeface="MiSans" pitchFamily="34" charset="-120"/>
              </a:rPr>
              <a:t>“</a:t>
            </a:r>
            <a:endParaRPr lang="en-US" sz="1600" dirty="0"/>
          </a:p>
        </p:txBody>
      </p:sp>
      <p:sp>
        <p:nvSpPr>
          <p:cNvPr id="3" name="Text 1"/>
          <p:cNvSpPr/>
          <p:nvPr/>
        </p:nvSpPr>
        <p:spPr>
          <a:xfrm rot="10800000">
            <a:off x="9416057" y="3750251"/>
            <a:ext cx="1217238" cy="1865312"/>
          </a:xfrm>
          <a:prstGeom prst="rect">
            <a:avLst/>
          </a:prstGeom>
          <a:noFill/>
          <a:ln/>
        </p:spPr>
        <p:txBody>
          <a:bodyPr wrap="square" lIns="0" tIns="0" rIns="0" bIns="0" rtlCol="0" anchor="t">
            <a:spAutoFit/>
          </a:bodyPr>
          <a:lstStyle/>
          <a:p>
            <a:pPr>
              <a:lnSpc>
                <a:spcPct val="100000"/>
              </a:lnSpc>
            </a:pPr>
            <a:r>
              <a:rPr lang="en-US" sz="12100" dirty="0">
                <a:solidFill>
                  <a:srgbClr val="FFFFFF"/>
                </a:solidFill>
                <a:latin typeface="MiSans" pitchFamily="34" charset="0"/>
                <a:ea typeface="MiSans" pitchFamily="34" charset="-122"/>
                <a:cs typeface="MiSans" pitchFamily="34" charset="-120"/>
              </a:rPr>
              <a:t>“</a:t>
            </a:r>
            <a:endParaRPr lang="en-US" sz="1600" dirty="0"/>
          </a:p>
        </p:txBody>
      </p:sp>
      <p:sp>
        <p:nvSpPr>
          <p:cNvPr id="4" name="Text 2"/>
          <p:cNvSpPr/>
          <p:nvPr/>
        </p:nvSpPr>
        <p:spPr>
          <a:xfrm>
            <a:off x="2237740" y="1917065"/>
            <a:ext cx="7680325" cy="699770"/>
          </a:xfrm>
          <a:prstGeom prst="rect">
            <a:avLst/>
          </a:prstGeom>
          <a:noFill/>
          <a:ln/>
        </p:spPr>
        <p:txBody>
          <a:bodyPr wrap="square" lIns="0" tIns="0" rIns="0" bIns="0" rtlCol="0" anchor="b"/>
          <a:lstStyle/>
          <a:p>
            <a:pPr algn="ctr">
              <a:lnSpc>
                <a:spcPct val="100000"/>
              </a:lnSpc>
            </a:pPr>
            <a:r>
              <a:rPr lang="en-US" sz="3600" dirty="0">
                <a:solidFill>
                  <a:srgbClr val="218EC1"/>
                </a:solidFill>
                <a:latin typeface="MiSans" pitchFamily="34" charset="0"/>
                <a:ea typeface="MiSans" pitchFamily="34" charset="-122"/>
                <a:cs typeface="MiSans" pitchFamily="34" charset="-120"/>
              </a:rPr>
              <a:t>Keep Exploring Responsibly</a:t>
            </a:r>
            <a:endParaRPr lang="en-US" sz="1600" dirty="0"/>
          </a:p>
        </p:txBody>
      </p:sp>
      <p:sp>
        <p:nvSpPr>
          <p:cNvPr id="5" name="Text 3"/>
          <p:cNvSpPr/>
          <p:nvPr/>
        </p:nvSpPr>
        <p:spPr>
          <a:xfrm>
            <a:off x="2237105" y="2853690"/>
            <a:ext cx="7680960" cy="838835"/>
          </a:xfrm>
          <a:prstGeom prst="rect">
            <a:avLst/>
          </a:prstGeom>
          <a:noFill/>
          <a:ln/>
        </p:spPr>
        <p:txBody>
          <a:bodyPr wrap="square" lIns="0" tIns="0" rIns="0" bIns="0" rtlCol="0" anchor="t"/>
          <a:lstStyle/>
          <a:p>
            <a:pPr algn="ctr">
              <a:lnSpc>
                <a:spcPct val="100000"/>
              </a:lnSpc>
            </a:pPr>
            <a:r>
              <a:rPr lang="en-US" sz="2400" dirty="0">
                <a:solidFill>
                  <a:srgbClr val="7EC9EB"/>
                </a:solidFill>
                <a:latin typeface="MiSans" pitchFamily="34" charset="0"/>
                <a:ea typeface="MiSans" pitchFamily="34" charset="-122"/>
                <a:cs typeface="MiSans" pitchFamily="34" charset="-120"/>
              </a:rPr>
              <a:t>Responsible Exploration</a:t>
            </a:r>
            <a:endParaRPr lang="en-US" sz="1600" dirty="0"/>
          </a:p>
        </p:txBody>
      </p:sp>
      <p:sp>
        <p:nvSpPr>
          <p:cNvPr id="6" name="Text 4"/>
          <p:cNvSpPr/>
          <p:nvPr/>
        </p:nvSpPr>
        <p:spPr>
          <a:xfrm>
            <a:off x="2237105" y="3520440"/>
            <a:ext cx="7681595" cy="1532255"/>
          </a:xfrm>
          <a:prstGeom prst="rect">
            <a:avLst/>
          </a:prstGeom>
          <a:noFill/>
          <a:ln/>
        </p:spPr>
        <p:txBody>
          <a:bodyPr wrap="square" lIns="0" tIns="0" rIns="0" bIns="0" rtlCol="0" anchor="t"/>
          <a:lstStyle/>
          <a:p>
            <a:pPr>
              <a:lnSpc>
                <a:spcPct val="130000"/>
              </a:lnSpc>
            </a:pPr>
            <a:r>
              <a:rPr lang="en-US" sz="1800" dirty="0">
                <a:solidFill>
                  <a:srgbClr val="FFFFFF">
                    <a:alpha val="80000"/>
                  </a:srgbClr>
                </a:solidFill>
                <a:latin typeface="MiSans" pitchFamily="34" charset="0"/>
                <a:ea typeface="MiSans" pitchFamily="34" charset="-122"/>
                <a:cs typeface="MiSans" pitchFamily="34" charset="-120"/>
              </a:rPr>
              <a:t>Stay curious about new model releases and participate in open-source communities. Advocate for transparent, fair AI development. Balance experimentation with critical evaluation to ensure ethical use of generative AI.</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C1016"/>
        </a:solidFill>
        <a:effectLst/>
      </p:bgPr>
    </p:bg>
    <p:spTree>
      <p:nvGrpSpPr>
        <p:cNvPr id="1" name=""/>
        <p:cNvGrpSpPr/>
        <p:nvPr/>
      </p:nvGrpSpPr>
      <p:grpSpPr>
        <a:xfrm>
          <a:off x="0" y="0"/>
          <a:ext cx="0" cy="0"/>
          <a:chOff x="0" y="0"/>
          <a:chExt cx="0" cy="0"/>
        </a:xfrm>
      </p:grpSpPr>
      <p:pic>
        <p:nvPicPr>
          <p:cNvPr id="2" name="Image 0" descr="https://kimi-img.moonshot.cn/pub/slides/slides_tmpl/image/25-08-27-20:03:30-d2nf84h8bjvh7rlj095g.png"/>
          <p:cNvPicPr>
            <a:picLocks noChangeAspect="1"/>
          </p:cNvPicPr>
          <p:nvPr/>
        </p:nvPicPr>
        <p:blipFill>
          <a:blip r:embed="rId3"/>
          <a:stretch>
            <a:fillRect/>
          </a:stretch>
        </p:blipFill>
        <p:spPr>
          <a:xfrm>
            <a:off x="4166818" y="-3600"/>
            <a:ext cx="8025182" cy="6865200"/>
          </a:xfrm>
          <a:prstGeom prst="rect">
            <a:avLst/>
          </a:prstGeom>
        </p:spPr>
      </p:pic>
      <p:sp>
        <p:nvSpPr>
          <p:cNvPr id="3" name="Text 0"/>
          <p:cNvSpPr/>
          <p:nvPr/>
        </p:nvSpPr>
        <p:spPr>
          <a:xfrm>
            <a:off x="941070" y="1193800"/>
            <a:ext cx="3903345" cy="683617"/>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alpha val="55000"/>
                  </a:srgbClr>
                </a:solidFill>
                <a:latin typeface="MiSans" pitchFamily="34" charset="0"/>
                <a:ea typeface="MiSans" pitchFamily="34" charset="-122"/>
                <a:cs typeface="MiSans" pitchFamily="34" charset="-120"/>
              </a:rPr>
              <a:t>CONTENTS</a:t>
            </a:r>
            <a:endParaRPr lang="en-US" sz="1600" dirty="0"/>
          </a:p>
        </p:txBody>
      </p:sp>
      <p:sp>
        <p:nvSpPr>
          <p:cNvPr id="4" name="Shape 1"/>
          <p:cNvSpPr/>
          <p:nvPr/>
        </p:nvSpPr>
        <p:spPr>
          <a:xfrm>
            <a:off x="1056005" y="2654935"/>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5" name="Text 2"/>
          <p:cNvSpPr/>
          <p:nvPr/>
        </p:nvSpPr>
        <p:spPr>
          <a:xfrm>
            <a:off x="1056005" y="265493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56005" y="3702050"/>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7" name="Text 4"/>
          <p:cNvSpPr/>
          <p:nvPr/>
        </p:nvSpPr>
        <p:spPr>
          <a:xfrm>
            <a:off x="1056005" y="3702050"/>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1054100" y="268732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01</a:t>
            </a:r>
            <a:endParaRPr lang="en-US" sz="1600" dirty="0"/>
          </a:p>
        </p:txBody>
      </p:sp>
      <p:sp>
        <p:nvSpPr>
          <p:cNvPr id="9" name="Text 6"/>
          <p:cNvSpPr/>
          <p:nvPr/>
        </p:nvSpPr>
        <p:spPr>
          <a:xfrm>
            <a:off x="1846580" y="2743200"/>
            <a:ext cx="9342755" cy="354330"/>
          </a:xfrm>
          <a:prstGeom prst="rect">
            <a:avLst/>
          </a:prstGeom>
          <a:noFill/>
          <a:ln/>
        </p:spPr>
        <p:txBody>
          <a:bodyPr wrap="square" lIns="91440" tIns="45720" rIns="91440" bIns="45720" rtlCol="0" anchor="t"/>
          <a:lstStyle/>
          <a:p>
            <a:pPr>
              <a:lnSpc>
                <a:spcPct val="100000"/>
              </a:lnSpc>
            </a:pPr>
            <a:r>
              <a:rPr lang="en-US" sz="2000" b="1" dirty="0">
                <a:solidFill>
                  <a:srgbClr val="FFFFFF"/>
                </a:solidFill>
                <a:latin typeface="MiSans" pitchFamily="34" charset="0"/>
                <a:ea typeface="MiSans" pitchFamily="34" charset="-122"/>
                <a:cs typeface="MiSans" pitchFamily="34" charset="-120"/>
              </a:rPr>
              <a:t>Ethics &amp; Outlook</a:t>
            </a:r>
            <a:endParaRPr lang="en-US" sz="1600" dirty="0"/>
          </a:p>
        </p:txBody>
      </p:sp>
      <p:sp>
        <p:nvSpPr>
          <p:cNvPr id="10" name="Text 7"/>
          <p:cNvSpPr/>
          <p:nvPr/>
        </p:nvSpPr>
        <p:spPr>
          <a:xfrm>
            <a:off x="1054100" y="374396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02</a:t>
            </a:r>
            <a:endParaRPr lang="en-US" sz="1600" dirty="0"/>
          </a:p>
        </p:txBody>
      </p:sp>
      <p:sp>
        <p:nvSpPr>
          <p:cNvPr id="11" name="Text 8"/>
          <p:cNvSpPr/>
          <p:nvPr/>
        </p:nvSpPr>
        <p:spPr>
          <a:xfrm>
            <a:off x="1846580" y="3799840"/>
            <a:ext cx="9342755" cy="354330"/>
          </a:xfrm>
          <a:prstGeom prst="rect">
            <a:avLst/>
          </a:prstGeom>
          <a:noFill/>
          <a:ln/>
        </p:spPr>
        <p:txBody>
          <a:bodyPr wrap="square" lIns="91440" tIns="45720" rIns="91440" bIns="45720" rtlCol="0" anchor="t"/>
          <a:lstStyle/>
          <a:p>
            <a:pPr>
              <a:lnSpc>
                <a:spcPct val="100000"/>
              </a:lnSpc>
            </a:pPr>
            <a:r>
              <a:rPr lang="en-US" sz="2000" b="1" dirty="0">
                <a:solidFill>
                  <a:srgbClr val="FFFFFF"/>
                </a:solidFill>
                <a:latin typeface="MiSans" pitchFamily="34" charset="0"/>
                <a:ea typeface="MiSans" pitchFamily="34" charset="-122"/>
                <a:cs typeface="MiSans" pitchFamily="34" charset="-120"/>
              </a:rPr>
              <a:t>Wrap-Up Action</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eg.png"/>
          <p:cNvPicPr>
            <a:picLocks noChangeAspect="1"/>
          </p:cNvPicPr>
          <p:nvPr/>
        </p:nvPicPr>
        <p:blipFill>
          <a:blip r:embed="rId3"/>
          <a:srcRect t="2586" b="6812"/>
          <a:stretch/>
        </p:blipFill>
        <p:spPr>
          <a:xfrm>
            <a:off x="0" y="0"/>
            <a:ext cx="12214860" cy="6929120"/>
          </a:xfrm>
          <a:prstGeom prst="rect">
            <a:avLst/>
          </a:prstGeom>
        </p:spPr>
      </p:pic>
      <p:sp>
        <p:nvSpPr>
          <p:cNvPr id="5" name="Text 2"/>
          <p:cNvSpPr/>
          <p:nvPr/>
        </p:nvSpPr>
        <p:spPr>
          <a:xfrm>
            <a:off x="667633" y="864869"/>
            <a:ext cx="7772718" cy="2472134"/>
          </a:xfrm>
          <a:prstGeom prst="rect">
            <a:avLst/>
          </a:prstGeom>
          <a:noFill/>
          <a:ln/>
        </p:spPr>
        <p:txBody>
          <a:bodyPr wrap="square" lIns="0" tIns="0" rIns="0" bIns="0" rtlCol="0" anchor="t">
            <a:spAutoFit/>
          </a:bodyPr>
          <a:lstStyle/>
          <a:p>
            <a:pPr>
              <a:lnSpc>
                <a:spcPct val="100000"/>
              </a:lnSpc>
            </a:pPr>
            <a:r>
              <a:rPr lang="en-US" sz="8000" dirty="0">
                <a:solidFill>
                  <a:srgbClr val="FFFFFF"/>
                </a:solidFill>
                <a:latin typeface="MiSans" pitchFamily="34" charset="0"/>
                <a:ea typeface="MiSans" pitchFamily="34" charset="-122"/>
                <a:cs typeface="MiSans" pitchFamily="34" charset="-120"/>
              </a:rPr>
              <a:t>THANK</a:t>
            </a:r>
            <a:endParaRPr lang="en-US" sz="1600" dirty="0"/>
          </a:p>
          <a:p>
            <a:pPr>
              <a:lnSpc>
                <a:spcPct val="100000"/>
              </a:lnSpc>
            </a:pPr>
            <a:r>
              <a:rPr lang="en-US" sz="8000" dirty="0">
                <a:solidFill>
                  <a:srgbClr val="FFFFFF"/>
                </a:solidFill>
                <a:latin typeface="MiSans" pitchFamily="34" charset="0"/>
                <a:ea typeface="MiSans" pitchFamily="34" charset="-122"/>
                <a:cs typeface="MiSans" pitchFamily="34" charset="-120"/>
              </a:rPr>
              <a:t>YOU</a:t>
            </a:r>
            <a:endParaRPr lang="en-US" sz="1600" dirty="0"/>
          </a:p>
        </p:txBody>
      </p:sp>
      <p:sp>
        <p:nvSpPr>
          <p:cNvPr id="6" name="Text 3"/>
          <p:cNvSpPr/>
          <p:nvPr/>
        </p:nvSpPr>
        <p:spPr>
          <a:xfrm>
            <a:off x="823595" y="3873500"/>
            <a:ext cx="1902460" cy="240109"/>
          </a:xfrm>
          <a:prstGeom prst="rect">
            <a:avLst/>
          </a:prstGeom>
          <a:noFill/>
          <a:ln/>
        </p:spPr>
        <p:txBody>
          <a:bodyPr wrap="square" lIns="0" tIns="0" rIns="0" bIns="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2274570" y="3873500"/>
            <a:ext cx="3075940" cy="240109"/>
          </a:xfrm>
          <a:prstGeom prst="rect">
            <a:avLst/>
          </a:prstGeom>
          <a:noFill/>
          <a:ln/>
        </p:spPr>
        <p:txBody>
          <a:bodyPr wrap="square" lIns="0" tIns="0" rIns="0" bIns="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01</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AI Creates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rot="5400000">
            <a:off x="-1348105" y="100965"/>
            <a:ext cx="6858000" cy="6656070"/>
          </a:xfrm>
          <a:prstGeom prst="round2SameRect">
            <a:avLst>
              <a:gd name="adj1" fmla="val 50000"/>
              <a:gd name="adj2" fmla="val 0"/>
            </a:avLst>
          </a:prstGeom>
          <a:gradFill flip="none" rotWithShape="1">
            <a:gsLst>
              <a:gs pos="0">
                <a:srgbClr val="28A4DE">
                  <a:alpha val="9000"/>
                </a:srgbClr>
              </a:gs>
              <a:gs pos="54000">
                <a:srgbClr val="28A4DE">
                  <a:alpha val="9000"/>
                </a:srgbClr>
              </a:gs>
              <a:gs pos="100000">
                <a:srgbClr val="232322">
                  <a:alpha val="0"/>
                </a:srgbClr>
              </a:gs>
            </a:gsLst>
            <a:lin ang="13500000" scaled="1"/>
          </a:gradFill>
          <a:ln/>
        </p:spPr>
      </p:sp>
      <p:sp>
        <p:nvSpPr>
          <p:cNvPr id="3" name="Text 1"/>
          <p:cNvSpPr/>
          <p:nvPr/>
        </p:nvSpPr>
        <p:spPr>
          <a:xfrm rot="5400000">
            <a:off x="-1348105" y="100965"/>
            <a:ext cx="6858000" cy="665607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fg.png"/>
          <p:cNvPicPr>
            <a:picLocks noChangeAspect="1"/>
          </p:cNvPicPr>
          <p:nvPr/>
        </p:nvPicPr>
        <p:blipFill>
          <a:blip r:embed="rId3">
            <a:alphaModFix amt="20000"/>
          </a:blip>
          <a:stretch>
            <a:fillRect/>
          </a:stretch>
        </p:blipFill>
        <p:spPr>
          <a:xfrm>
            <a:off x="0" y="13335"/>
            <a:ext cx="5393055" cy="6858000"/>
          </a:xfrm>
          <a:prstGeom prst="rect">
            <a:avLst/>
          </a:prstGeom>
        </p:spPr>
      </p:pic>
      <p:sp>
        <p:nvSpPr>
          <p:cNvPr id="5" name="Text 2"/>
          <p:cNvSpPr/>
          <p:nvPr/>
        </p:nvSpPr>
        <p:spPr>
          <a:xfrm>
            <a:off x="338455" y="2871470"/>
            <a:ext cx="5575300" cy="911225"/>
          </a:xfrm>
          <a:prstGeom prst="rect">
            <a:avLst/>
          </a:prstGeom>
          <a:noFill/>
          <a:ln/>
        </p:spPr>
        <p:txBody>
          <a:bodyPr wrap="square" lIns="45720" tIns="45720" rIns="4572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Generative AI Revolution</a:t>
            </a:r>
            <a:endParaRPr lang="en-US" sz="1600" dirty="0"/>
          </a:p>
        </p:txBody>
      </p:sp>
      <p:sp>
        <p:nvSpPr>
          <p:cNvPr id="6" name="Text 3"/>
          <p:cNvSpPr/>
          <p:nvPr/>
        </p:nvSpPr>
        <p:spPr>
          <a:xfrm>
            <a:off x="5371465" y="715010"/>
            <a:ext cx="591693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Definition of Generative AI</a:t>
            </a:r>
            <a:endParaRPr lang="en-US" sz="1600" dirty="0"/>
          </a:p>
        </p:txBody>
      </p:sp>
      <p:sp>
        <p:nvSpPr>
          <p:cNvPr id="7" name="Text 4"/>
          <p:cNvSpPr/>
          <p:nvPr/>
        </p:nvSpPr>
        <p:spPr>
          <a:xfrm>
            <a:off x="5372100" y="1125220"/>
            <a:ext cx="5905500" cy="14859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Generative AI is a type of artificial intelligence that can create new content, such as text, images, music, and more, based on patterns it has learned from existing data. Unlike traditional AI, it doesn't just analyze or predict; it generates something entirely new.</a:t>
            </a:r>
            <a:endParaRPr lang="en-US" sz="1600" dirty="0"/>
          </a:p>
        </p:txBody>
      </p:sp>
      <p:sp>
        <p:nvSpPr>
          <p:cNvPr id="8" name="Text 5"/>
          <p:cNvSpPr/>
          <p:nvPr/>
        </p:nvSpPr>
        <p:spPr>
          <a:xfrm>
            <a:off x="6096000" y="2703830"/>
            <a:ext cx="591693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Impact on Creativity</a:t>
            </a:r>
            <a:endParaRPr lang="en-US" sz="1600" dirty="0"/>
          </a:p>
        </p:txBody>
      </p:sp>
      <p:sp>
        <p:nvSpPr>
          <p:cNvPr id="9" name="Text 6"/>
          <p:cNvSpPr/>
          <p:nvPr/>
        </p:nvSpPr>
        <p:spPr>
          <a:xfrm>
            <a:off x="6096000" y="3114040"/>
            <a:ext cx="5905500"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This technology empowers anyone to become a creator by turning simple prompts into original works in seconds. It redefines how we think about creativity, authorship, and innovation across various industries, making the creative process more accessible and scalable.</a:t>
            </a:r>
            <a:endParaRPr lang="en-US" sz="1600" dirty="0"/>
          </a:p>
        </p:txBody>
      </p:sp>
      <p:sp>
        <p:nvSpPr>
          <p:cNvPr id="10" name="Text 7"/>
          <p:cNvSpPr/>
          <p:nvPr/>
        </p:nvSpPr>
        <p:spPr>
          <a:xfrm>
            <a:off x="5372100" y="4692015"/>
            <a:ext cx="5916930" cy="368300"/>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Diverse Applications</a:t>
            </a:r>
            <a:endParaRPr lang="en-US" sz="1600" dirty="0"/>
          </a:p>
        </p:txBody>
      </p:sp>
      <p:sp>
        <p:nvSpPr>
          <p:cNvPr id="11" name="Text 8"/>
          <p:cNvSpPr/>
          <p:nvPr/>
        </p:nvSpPr>
        <p:spPr>
          <a:xfrm>
            <a:off x="5372100" y="5102225"/>
            <a:ext cx="5905500"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Generative AI is being used in fields like writing, design, music, and video production. It can write essays, generate artwork, compose music, and even create animations, offering new possibilities for content creation and personalization.</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5-d2nf85p8bjvh7rlj09g0.png"/>
          <p:cNvPicPr>
            <a:picLocks noChangeAspect="1"/>
          </p:cNvPicPr>
          <p:nvPr/>
        </p:nvPicPr>
        <p:blipFill>
          <a:blip r:embed="rId3">
            <a:alphaModFix amt="40000"/>
          </a:blip>
          <a:stretch>
            <a:fillRect/>
          </a:stretch>
        </p:blipFill>
        <p:spPr>
          <a:xfrm>
            <a:off x="-24130" y="-243205"/>
            <a:ext cx="10607675" cy="7393940"/>
          </a:xfrm>
          <a:prstGeom prst="rect">
            <a:avLst/>
          </a:prstGeom>
        </p:spPr>
      </p:pic>
      <p:sp>
        <p:nvSpPr>
          <p:cNvPr id="3" name="Shape 0"/>
          <p:cNvSpPr/>
          <p:nvPr/>
        </p:nvSpPr>
        <p:spPr>
          <a:xfrm>
            <a:off x="1270" y="0"/>
            <a:ext cx="10591800" cy="6869430"/>
          </a:xfrm>
          <a:prstGeom prst="rect">
            <a:avLst/>
          </a:prstGeom>
          <a:gradFill flip="none" rotWithShape="1">
            <a:gsLst>
              <a:gs pos="0">
                <a:srgbClr val="D4EDF8">
                  <a:alpha val="21000"/>
                </a:srgbClr>
              </a:gs>
              <a:gs pos="81000">
                <a:srgbClr val="C5C9CE">
                  <a:alpha val="0"/>
                </a:srgbClr>
              </a:gs>
              <a:gs pos="100000">
                <a:srgbClr val="C5C9CE">
                  <a:alpha val="0"/>
                </a:srgbClr>
              </a:gs>
            </a:gsLst>
            <a:lin ang="2700000" scaled="1"/>
          </a:gradFill>
          <a:ln/>
        </p:spPr>
      </p:sp>
      <p:sp>
        <p:nvSpPr>
          <p:cNvPr id="4" name="Text 1"/>
          <p:cNvSpPr/>
          <p:nvPr/>
        </p:nvSpPr>
        <p:spPr>
          <a:xfrm>
            <a:off x="1270" y="0"/>
            <a:ext cx="10591800" cy="6869430"/>
          </a:xfrm>
          <a:prstGeom prst="rect">
            <a:avLst/>
          </a:prstGeom>
          <a:noFill/>
          <a:ln/>
        </p:spPr>
        <p:txBody>
          <a:bodyPr wrap="square" lIns="0" tIns="0" rIns="0" bIns="0" rtlCol="0" anchor="t"/>
          <a:lstStyle/>
          <a:p>
            <a:pPr>
              <a:lnSpc>
                <a:spcPct val="100000"/>
              </a:lnSpc>
            </a:pPr>
            <a:endParaRPr lang="en-US" sz="1600" dirty="0"/>
          </a:p>
        </p:txBody>
      </p:sp>
      <p:sp>
        <p:nvSpPr>
          <p:cNvPr id="5" name="Shape 2"/>
          <p:cNvSpPr/>
          <p:nvPr/>
        </p:nvSpPr>
        <p:spPr>
          <a:xfrm rot="16200000">
            <a:off x="8153400" y="516255"/>
            <a:ext cx="2173605" cy="9503410"/>
          </a:xfrm>
          <a:prstGeom prst="round2SameRect">
            <a:avLst>
              <a:gd name="adj1" fmla="val 50000"/>
              <a:gd name="adj2" fmla="val 0"/>
            </a:avLst>
          </a:prstGeom>
          <a:solidFill>
            <a:srgbClr val="000000">
              <a:alpha val="0"/>
            </a:srgbClr>
          </a:solidFill>
          <a:ln w="6350">
            <a:solidFill>
              <a:srgbClr val="D3D8E0"/>
            </a:solidFill>
            <a:prstDash val="solid"/>
          </a:ln>
        </p:spPr>
      </p:sp>
      <p:sp>
        <p:nvSpPr>
          <p:cNvPr id="6" name="Text 3"/>
          <p:cNvSpPr/>
          <p:nvPr/>
        </p:nvSpPr>
        <p:spPr>
          <a:xfrm rot="16200000">
            <a:off x="8153400" y="516255"/>
            <a:ext cx="2173605" cy="9503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16200000">
            <a:off x="8153400" y="-1892300"/>
            <a:ext cx="2173605" cy="9503410"/>
          </a:xfrm>
          <a:prstGeom prst="round2SameRect">
            <a:avLst>
              <a:gd name="adj1" fmla="val 50000"/>
              <a:gd name="adj2" fmla="val 0"/>
            </a:avLst>
          </a:prstGeom>
          <a:solidFill>
            <a:srgbClr val="000000">
              <a:alpha val="0"/>
            </a:srgbClr>
          </a:solidFill>
          <a:ln w="6350">
            <a:solidFill>
              <a:srgbClr val="D3D8E0"/>
            </a:solidFill>
            <a:prstDash val="solid"/>
          </a:ln>
        </p:spPr>
      </p:sp>
      <p:sp>
        <p:nvSpPr>
          <p:cNvPr id="8" name="Text 5"/>
          <p:cNvSpPr/>
          <p:nvPr/>
        </p:nvSpPr>
        <p:spPr>
          <a:xfrm rot="16200000">
            <a:off x="8153400" y="-1892300"/>
            <a:ext cx="2173605" cy="950341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525780" y="836930"/>
            <a:ext cx="10703560" cy="817245"/>
          </a:xfrm>
          <a:prstGeom prst="rect">
            <a:avLst/>
          </a:prstGeom>
          <a:noFill/>
          <a:ln/>
        </p:spPr>
        <p:txBody>
          <a:bodyPr wrap="square" lIns="45720" tIns="45720" rIns="45720" bIns="45720" rtlCol="0" anchor="t"/>
          <a:lstStyle/>
          <a:p>
            <a:pPr>
              <a:lnSpc>
                <a:spcPct val="120000"/>
              </a:lnSpc>
            </a:pPr>
            <a:r>
              <a:rPr lang="en-US" sz="3200" dirty="0">
                <a:solidFill>
                  <a:srgbClr val="218EC1"/>
                </a:solidFill>
                <a:latin typeface="MiSans" pitchFamily="34" charset="0"/>
                <a:ea typeface="MiSans" pitchFamily="34" charset="-122"/>
                <a:cs typeface="MiSans" pitchFamily="34" charset="-120"/>
              </a:rPr>
              <a:t>Traditional versus Generative AI</a:t>
            </a:r>
            <a:endParaRPr lang="en-US" sz="1600" dirty="0"/>
          </a:p>
        </p:txBody>
      </p:sp>
      <p:sp>
        <p:nvSpPr>
          <p:cNvPr id="10" name="Text 7"/>
          <p:cNvSpPr/>
          <p:nvPr/>
        </p:nvSpPr>
        <p:spPr>
          <a:xfrm>
            <a:off x="6050280" y="1851660"/>
            <a:ext cx="5610225" cy="1162685"/>
          </a:xfrm>
          <a:prstGeom prst="rect">
            <a:avLst/>
          </a:prstGeom>
          <a:noFill/>
          <a:ln/>
        </p:spPr>
        <p:txBody>
          <a:bodyPr wrap="square" lIns="45720" tIns="45720" rIns="45720" bIns="45720" rtlCol="0" anchor="t"/>
          <a:lstStyle/>
          <a:p>
            <a:pPr>
              <a:lnSpc>
                <a:spcPct val="120000"/>
              </a:lnSpc>
            </a:pPr>
            <a:r>
              <a:rPr lang="en-US" sz="2400" dirty="0">
                <a:solidFill>
                  <a:srgbClr val="7EC9EB"/>
                </a:solidFill>
                <a:latin typeface="MiSans" pitchFamily="34" charset="0"/>
                <a:ea typeface="MiSans" pitchFamily="34" charset="-122"/>
                <a:cs typeface="MiSans" pitchFamily="34" charset="-120"/>
              </a:rPr>
              <a:t>Traditional AI Focus</a:t>
            </a:r>
            <a:endParaRPr lang="en-US" sz="1600" dirty="0"/>
          </a:p>
        </p:txBody>
      </p:sp>
      <p:sp>
        <p:nvSpPr>
          <p:cNvPr id="11" name="Text 8"/>
          <p:cNvSpPr/>
          <p:nvPr/>
        </p:nvSpPr>
        <p:spPr>
          <a:xfrm>
            <a:off x="5066665" y="2363470"/>
            <a:ext cx="6833870" cy="1415415"/>
          </a:xfrm>
          <a:prstGeom prst="rect">
            <a:avLst/>
          </a:prstGeom>
          <a:noFill/>
          <a:ln/>
        </p:spPr>
        <p:txBody>
          <a:bodyPr wrap="square" lIns="45720" tIns="45720" rIns="45720" bIns="45720" rtlCol="0" anchor="t"/>
          <a:lstStyle/>
          <a:p>
            <a:pPr>
              <a:lnSpc>
                <a:spcPct val="140000"/>
              </a:lnSpc>
            </a:pPr>
            <a:r>
              <a:rPr lang="en-US" sz="1600" dirty="0">
                <a:solidFill>
                  <a:srgbClr val="FFFFFF"/>
                </a:solidFill>
                <a:latin typeface="MiSans" pitchFamily="34" charset="0"/>
                <a:ea typeface="MiSans" pitchFamily="34" charset="-122"/>
                <a:cs typeface="MiSans" pitchFamily="34" charset="-120"/>
              </a:rPr>
              <a:t>Traditional AI focuses on classifying or predicting data based on existing patterns. It is used for tasks like image recognition, fraud detection, and weather forecasting, where the goal is to analyze and make predictions about existing data.</a:t>
            </a:r>
            <a:endParaRPr lang="en-US" sz="1600" dirty="0"/>
          </a:p>
        </p:txBody>
      </p:sp>
      <p:sp>
        <p:nvSpPr>
          <p:cNvPr id="12" name="Text 9"/>
          <p:cNvSpPr/>
          <p:nvPr/>
        </p:nvSpPr>
        <p:spPr>
          <a:xfrm>
            <a:off x="6050280" y="4373880"/>
            <a:ext cx="5610225" cy="1162685"/>
          </a:xfrm>
          <a:prstGeom prst="rect">
            <a:avLst/>
          </a:prstGeom>
          <a:noFill/>
          <a:ln/>
        </p:spPr>
        <p:txBody>
          <a:bodyPr wrap="square" lIns="45720" tIns="45720" rIns="45720" bIns="45720" rtlCol="0" anchor="t"/>
          <a:lstStyle/>
          <a:p>
            <a:pPr>
              <a:lnSpc>
                <a:spcPct val="120000"/>
              </a:lnSpc>
            </a:pPr>
            <a:r>
              <a:rPr lang="en-US" sz="2400" dirty="0">
                <a:solidFill>
                  <a:srgbClr val="7EC9EB"/>
                </a:solidFill>
                <a:latin typeface="MiSans" pitchFamily="34" charset="0"/>
                <a:ea typeface="MiSans" pitchFamily="34" charset="-122"/>
                <a:cs typeface="MiSans" pitchFamily="34" charset="-120"/>
              </a:rPr>
              <a:t>Generative AI Innovation</a:t>
            </a:r>
            <a:endParaRPr lang="en-US" sz="1600" dirty="0"/>
          </a:p>
        </p:txBody>
      </p:sp>
      <p:sp>
        <p:nvSpPr>
          <p:cNvPr id="13" name="Text 10"/>
          <p:cNvSpPr/>
          <p:nvPr/>
        </p:nvSpPr>
        <p:spPr>
          <a:xfrm>
            <a:off x="5066665" y="4885690"/>
            <a:ext cx="6833870" cy="1415415"/>
          </a:xfrm>
          <a:prstGeom prst="rect">
            <a:avLst/>
          </a:prstGeom>
          <a:noFill/>
          <a:ln/>
        </p:spPr>
        <p:txBody>
          <a:bodyPr wrap="square" lIns="45720" tIns="45720" rIns="45720" bIns="45720" rtlCol="0" anchor="t"/>
          <a:lstStyle/>
          <a:p>
            <a:pPr>
              <a:lnSpc>
                <a:spcPct val="140000"/>
              </a:lnSpc>
            </a:pPr>
            <a:r>
              <a:rPr lang="en-US" sz="1600" dirty="0">
                <a:solidFill>
                  <a:srgbClr val="FFFFFF"/>
                </a:solidFill>
                <a:latin typeface="MiSans" pitchFamily="34" charset="0"/>
                <a:ea typeface="MiSans" pitchFamily="34" charset="-122"/>
                <a:cs typeface="MiSans" pitchFamily="34" charset="-120"/>
              </a:rPr>
              <a:t>Generative AI, on the other hand, creates new content from scratch. It uses models like GANs and Transformers to generate text, images, music, and more. This ability to generate new data sets it apart from traditional AI and opens up new possibilities for creative applications.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02</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Inside the Models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04495" y="1217930"/>
            <a:ext cx="11444605" cy="4881245"/>
          </a:xfrm>
          <a:custGeom>
            <a:avLst/>
            <a:gdLst/>
            <a:ahLst/>
            <a:cxnLst/>
            <a:rect l="l" t="t" r="r" b="b"/>
            <a:pathLst>
              <a:path w="11444605" h="4881245">
                <a:moveTo>
                  <a:pt x="0" y="742678"/>
                </a:moveTo>
                <a:lnTo>
                  <a:pt x="2813529" y="742678"/>
                </a:lnTo>
                <a:lnTo>
                  <a:pt x="2813529" y="277740"/>
                </a:lnTo>
                <a:lnTo>
                  <a:pt x="6100107" y="277740"/>
                </a:lnTo>
                <a:lnTo>
                  <a:pt x="6100107" y="742678"/>
                </a:lnTo>
                <a:lnTo>
                  <a:pt x="8456461" y="742678"/>
                </a:lnTo>
                <a:lnTo>
                  <a:pt x="8456461" y="0"/>
                </a:lnTo>
                <a:lnTo>
                  <a:pt x="11444605" y="0"/>
                </a:lnTo>
                <a:lnTo>
                  <a:pt x="11444605" y="3515793"/>
                </a:lnTo>
                <a:lnTo>
                  <a:pt x="8824105" y="3515793"/>
                </a:lnTo>
                <a:lnTo>
                  <a:pt x="8824105" y="4881245"/>
                </a:lnTo>
                <a:lnTo>
                  <a:pt x="5928666" y="4881245"/>
                </a:lnTo>
                <a:lnTo>
                  <a:pt x="5928666" y="4416306"/>
                </a:lnTo>
                <a:lnTo>
                  <a:pt x="3286578" y="4416306"/>
                </a:lnTo>
                <a:lnTo>
                  <a:pt x="3286578" y="4881245"/>
                </a:lnTo>
                <a:lnTo>
                  <a:pt x="0" y="4881245"/>
                </a:lnTo>
                <a:lnTo>
                  <a:pt x="0" y="742678"/>
                </a:lnTo>
                <a:close/>
              </a:path>
            </a:pathLst>
          </a:cu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04495" y="1217930"/>
            <a:ext cx="11444605" cy="4881245"/>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5" name="Text 3"/>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6" name="Text 4"/>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Neural Creativity Engines</a:t>
            </a:r>
            <a:endParaRPr lang="en-US" sz="1600" dirty="0"/>
          </a:p>
        </p:txBody>
      </p:sp>
      <p:sp>
        <p:nvSpPr>
          <p:cNvPr id="7" name="Text 5"/>
          <p:cNvSpPr/>
          <p:nvPr/>
        </p:nvSpPr>
        <p:spPr>
          <a:xfrm>
            <a:off x="511810" y="2207260"/>
            <a:ext cx="2695575" cy="597892"/>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Deep Learning Architectures</a:t>
            </a:r>
            <a:endParaRPr lang="en-US" sz="1600" dirty="0"/>
          </a:p>
        </p:txBody>
      </p:sp>
      <p:sp>
        <p:nvSpPr>
          <p:cNvPr id="8" name="Text 6"/>
          <p:cNvSpPr/>
          <p:nvPr/>
        </p:nvSpPr>
        <p:spPr>
          <a:xfrm>
            <a:off x="511175" y="2924175"/>
            <a:ext cx="2696845" cy="2286992"/>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Generative AI relies on deep learning models like GANs and Transformers. These models learn statistical patterns from large datasets and use this knowledge to create new, coherent outputs that mimic human-created content.</a:t>
            </a:r>
            <a:endParaRPr lang="en-US" sz="1600" dirty="0"/>
          </a:p>
        </p:txBody>
      </p:sp>
      <p:sp>
        <p:nvSpPr>
          <p:cNvPr id="9" name="Text 7"/>
          <p:cNvSpPr/>
          <p:nvPr/>
        </p:nvSpPr>
        <p:spPr>
          <a:xfrm>
            <a:off x="3332480" y="1892300"/>
            <a:ext cx="2912110" cy="284559"/>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Training Process</a:t>
            </a:r>
            <a:endParaRPr lang="en-US" sz="1600" dirty="0"/>
          </a:p>
        </p:txBody>
      </p:sp>
      <p:sp>
        <p:nvSpPr>
          <p:cNvPr id="10" name="Text 8"/>
          <p:cNvSpPr/>
          <p:nvPr/>
        </p:nvSpPr>
        <p:spPr>
          <a:xfrm>
            <a:off x="3332480" y="2658745"/>
            <a:ext cx="2912110" cy="2286992"/>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During training, these models adjust billions of parameters to minimize reconstruction error. They learn to generate content by sampling from the learned distributions, allowing them to produce entirely new artifacts based on input prompts.</a:t>
            </a:r>
            <a:endParaRPr lang="en-US" sz="1600" dirty="0"/>
          </a:p>
        </p:txBody>
      </p:sp>
      <p:sp>
        <p:nvSpPr>
          <p:cNvPr id="11" name="Text 9"/>
          <p:cNvSpPr/>
          <p:nvPr/>
        </p:nvSpPr>
        <p:spPr>
          <a:xfrm>
            <a:off x="6292850" y="2195830"/>
            <a:ext cx="2734945" cy="284559"/>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Iterative Improvement</a:t>
            </a:r>
            <a:endParaRPr lang="en-US" sz="1600" dirty="0"/>
          </a:p>
        </p:txBody>
      </p:sp>
      <p:sp>
        <p:nvSpPr>
          <p:cNvPr id="12" name="Text 10"/>
          <p:cNvSpPr/>
          <p:nvPr/>
        </p:nvSpPr>
        <p:spPr>
          <a:xfrm>
            <a:off x="6291580" y="2898775"/>
            <a:ext cx="2748280" cy="2001044"/>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In some systems, like GANs, two models work together: one generates content, and the other critiques it. This feedback loop helps the generator improve over time, resulting in higher-quality outputs.</a:t>
            </a:r>
            <a:endParaRPr lang="en-US" sz="1600" dirty="0"/>
          </a:p>
        </p:txBody>
      </p:sp>
      <p:sp>
        <p:nvSpPr>
          <p:cNvPr id="13" name="Text 11"/>
          <p:cNvSpPr/>
          <p:nvPr/>
        </p:nvSpPr>
        <p:spPr>
          <a:xfrm>
            <a:off x="9079230" y="1410970"/>
            <a:ext cx="2656205" cy="284559"/>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Scalable Creativity</a:t>
            </a:r>
            <a:endParaRPr lang="en-US" sz="1600" dirty="0"/>
          </a:p>
        </p:txBody>
      </p:sp>
      <p:sp>
        <p:nvSpPr>
          <p:cNvPr id="14" name="Text 12"/>
          <p:cNvSpPr/>
          <p:nvPr/>
        </p:nvSpPr>
        <p:spPr>
          <a:xfrm>
            <a:off x="9073515" y="2088515"/>
            <a:ext cx="2694940" cy="2572941"/>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Generative models enable scalable creativity by allowing users to generate multiple variations of content quickly. This reduces the time and effort required for traditional creative processes, making it easier to explore different ideas and concepts.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1-d2nf84p8bjvh7rlj098g.png"/>
          <p:cNvPicPr>
            <a:picLocks noChangeAspect="1"/>
          </p:cNvPicPr>
          <p:nvPr/>
        </p:nvPicPr>
        <p:blipFill>
          <a:blip r:embed="rId3"/>
          <a:stretch>
            <a:fillRect/>
          </a:stretch>
        </p:blipFill>
        <p:spPr>
          <a:xfrm>
            <a:off x="979805" y="3507105"/>
            <a:ext cx="4853940" cy="2903855"/>
          </a:xfrm>
          <a:prstGeom prst="rect">
            <a:avLst/>
          </a:prstGeom>
        </p:spPr>
      </p:pic>
      <p:pic>
        <p:nvPicPr>
          <p:cNvPr id="3" name="Image 1" descr="https://kimi-img.moonshot.cn/pub/slides/slides_tmpl/image/25-08-27-20:03:32-d2nf8518bjvh7rlj099g.png"/>
          <p:cNvPicPr>
            <a:picLocks noChangeAspect="1"/>
          </p:cNvPicPr>
          <p:nvPr/>
        </p:nvPicPr>
        <p:blipFill>
          <a:blip r:embed="rId4"/>
          <a:stretch>
            <a:fillRect/>
          </a:stretch>
        </p:blipFill>
        <p:spPr>
          <a:xfrm>
            <a:off x="6457950" y="3507105"/>
            <a:ext cx="4853940" cy="2903855"/>
          </a:xfrm>
          <a:prstGeom prst="rect">
            <a:avLst/>
          </a:prstGeom>
        </p:spPr>
      </p:pic>
      <p:sp>
        <p:nvSpPr>
          <p:cNvPr id="4" name="Shape 0"/>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5" name="Text 1"/>
          <p:cNvSpPr/>
          <p:nvPr/>
        </p:nvSpPr>
        <p:spPr>
          <a:xfrm>
            <a:off x="713105" y="403225"/>
            <a:ext cx="600710" cy="6019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2"/>
          <p:cNvSpPr/>
          <p:nvPr/>
        </p:nvSpPr>
        <p:spPr>
          <a:xfrm>
            <a:off x="970280" y="514350"/>
            <a:ext cx="10520680" cy="658416"/>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Training Data Foundations</a:t>
            </a:r>
            <a:endParaRPr lang="en-US" sz="1600" dirty="0"/>
          </a:p>
        </p:txBody>
      </p:sp>
      <p:sp>
        <p:nvSpPr>
          <p:cNvPr id="7" name="Text 3"/>
          <p:cNvSpPr/>
          <p:nvPr/>
        </p:nvSpPr>
        <p:spPr>
          <a:xfrm>
            <a:off x="1002030" y="1599565"/>
            <a:ext cx="10412756" cy="1027430"/>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Importance of Training Data</a:t>
            </a:r>
            <a:endParaRPr lang="en-US" sz="1600" dirty="0"/>
          </a:p>
        </p:txBody>
      </p:sp>
      <p:sp>
        <p:nvSpPr>
          <p:cNvPr id="8" name="Text 4"/>
          <p:cNvSpPr/>
          <p:nvPr/>
        </p:nvSpPr>
        <p:spPr>
          <a:xfrm>
            <a:off x="1018804" y="2166620"/>
            <a:ext cx="10412756" cy="2315210"/>
          </a:xfrm>
          <a:prstGeom prst="rect">
            <a:avLst/>
          </a:prstGeom>
          <a:noFill/>
          <a:ln/>
        </p:spPr>
        <p:txBody>
          <a:bodyPr wrap="square" lIns="0" tIns="0" rIns="0" bIns="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The quality and diversity of training data are crucial for generative models. High-quality, diverse datasets help models learn a wide range of patterns and styles, resulting in more versatile and unbiased generated content. Poor data can lead to biased or low-quality outputs.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000000"/>
      </a:accent1>
      <a:accent2>
        <a:srgbClr val="35434E"/>
      </a:accent2>
      <a:accent3>
        <a:srgbClr val="C5C9CE"/>
      </a:accent3>
      <a:accent4>
        <a:srgbClr val="FFFFFF"/>
      </a:accent4>
      <a:accent5>
        <a:srgbClr val="808080"/>
      </a:accent5>
      <a:accent6>
        <a:srgbClr val="28A4D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1785</Words>
  <Application>Microsoft Office PowerPoint</Application>
  <PresentationFormat>Widescreen</PresentationFormat>
  <Paragraphs>187</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with Generative AI</dc:title>
  <dc:subject>Create with Generative AI</dc:subject>
  <dc:creator>Kimi</dc:creator>
  <cp:lastModifiedBy>Sean</cp:lastModifiedBy>
  <cp:revision>1</cp:revision>
  <dcterms:created xsi:type="dcterms:W3CDTF">2025-12-02T05:39:17Z</dcterms:created>
  <dcterms:modified xsi:type="dcterms:W3CDTF">2025-12-02T05:39:30Z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{"Label":"Create with Generative AI","ContentProducer":"001191110108MACG2KBH8F10000","ProduceID":"d4n7lels8fbab6a97g10","ReservedCode1":"","ContentPropagator":"001191110108MACG2KBH8F20000","PropagateID":"d4n7lels8fbab6a97g10","ReservedCode2":""}</vt:lpwstr>
  </property>
</Properties>
</file>